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223" r:id="rId1"/>
    <p:sldMasterId id="2147485227" r:id="rId2"/>
    <p:sldMasterId id="2147485229" r:id="rId3"/>
  </p:sldMasterIdLst>
  <p:notesMasterIdLst>
    <p:notesMasterId r:id="rId27"/>
  </p:notesMasterIdLst>
  <p:handoutMasterIdLst>
    <p:handoutMasterId r:id="rId28"/>
  </p:handoutMasterIdLst>
  <p:sldIdLst>
    <p:sldId id="474" r:id="rId4"/>
    <p:sldId id="446" r:id="rId5"/>
    <p:sldId id="447" r:id="rId6"/>
    <p:sldId id="448" r:id="rId7"/>
    <p:sldId id="449" r:id="rId8"/>
    <p:sldId id="450" r:id="rId9"/>
    <p:sldId id="403" r:id="rId10"/>
    <p:sldId id="407" r:id="rId11"/>
    <p:sldId id="343" r:id="rId12"/>
    <p:sldId id="404" r:id="rId13"/>
    <p:sldId id="409" r:id="rId14"/>
    <p:sldId id="410" r:id="rId15"/>
    <p:sldId id="451" r:id="rId16"/>
    <p:sldId id="344" r:id="rId17"/>
    <p:sldId id="412" r:id="rId18"/>
    <p:sldId id="413" r:id="rId19"/>
    <p:sldId id="414" r:id="rId20"/>
    <p:sldId id="345" r:id="rId21"/>
    <p:sldId id="415" r:id="rId22"/>
    <p:sldId id="416" r:id="rId23"/>
    <p:sldId id="417" r:id="rId24"/>
    <p:sldId id="418" r:id="rId25"/>
    <p:sldId id="346" r:id="rId26"/>
  </p:sldIdLst>
  <p:sldSz cx="9144000" cy="5143500" type="screen16x9"/>
  <p:notesSz cx="7010400" cy="9296400"/>
  <p:custDataLst>
    <p:tags r:id="rId2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3429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685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0287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1714500" algn="l" defTabSz="6858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057400" algn="l" defTabSz="6858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2400300" algn="l" defTabSz="6858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2743200" algn="l" defTabSz="6858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3278"/>
    <a:srgbClr val="646569"/>
    <a:srgbClr val="80469A"/>
    <a:srgbClr val="D9B11D"/>
    <a:srgbClr val="E8C956"/>
    <a:srgbClr val="002D73"/>
    <a:srgbClr val="898989"/>
    <a:srgbClr val="00ACDC"/>
    <a:srgbClr val="FFFFFF"/>
    <a:srgbClr val="D6E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3041" autoAdjust="0"/>
    <p:restoredTop sz="94660"/>
  </p:normalViewPr>
  <p:slideViewPr>
    <p:cSldViewPr>
      <p:cViewPr varScale="1">
        <p:scale>
          <a:sx n="126" d="100"/>
          <a:sy n="126" d="100"/>
        </p:scale>
        <p:origin x="132" y="3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2976" y="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F7A4FE-11CD-4CC0-955D-6F069053AB59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B3725CA-AE8D-4BE9-8ADE-4E3532D56194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8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rPr>
            <a:t>Need</a:t>
          </a:r>
          <a:br>
            <a:rPr lang="en-US" sz="18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rPr>
            <a:t>Attention &amp; Affection</a:t>
          </a:r>
        </a:p>
      </dgm:t>
    </dgm:pt>
    <dgm:pt modelId="{525BF233-DF5D-47FB-880A-0773FDEF4623}" type="parTrans" cxnId="{0B403334-1843-4E98-8BB9-C6FBC36DC9B8}">
      <dgm:prSet/>
      <dgm:spPr/>
      <dgm:t>
        <a:bodyPr/>
        <a:lstStyle/>
        <a:p>
          <a:endParaRPr lang="en-US"/>
        </a:p>
      </dgm:t>
    </dgm:pt>
    <dgm:pt modelId="{05774668-AE7A-461C-A924-83AD8A11D1D1}" type="sibTrans" cxnId="{0B403334-1843-4E98-8BB9-C6FBC36DC9B8}">
      <dgm:prSet/>
      <dgm:spPr>
        <a:ln w="127000">
          <a:solidFill>
            <a:schemeClr val="accent6"/>
          </a:solidFill>
          <a:tailEnd type="stealth"/>
        </a:ln>
      </dgm:spPr>
      <dgm:t>
        <a:bodyPr/>
        <a:lstStyle/>
        <a:p>
          <a:endParaRPr lang="en-US"/>
        </a:p>
      </dgm:t>
    </dgm:pt>
    <dgm:pt modelId="{E9E61AD5-7FE4-4209-B10B-4A4F0BF07A0D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8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rPr>
            <a:t>Expression</a:t>
          </a:r>
          <a:br>
            <a:rPr lang="en-US" sz="18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6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rPr>
            <a:t>(Behavior)</a:t>
          </a:r>
          <a:br>
            <a:rPr lang="en-US" sz="1400" b="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rPr>
            <a:t>Tantrum</a:t>
          </a:r>
        </a:p>
      </dgm:t>
    </dgm:pt>
    <dgm:pt modelId="{14AA7DEC-4031-4062-A7FD-7D6DF2D39C22}" type="parTrans" cxnId="{FD2342AB-6D15-44C3-99A7-A87203E76F21}">
      <dgm:prSet/>
      <dgm:spPr/>
      <dgm:t>
        <a:bodyPr/>
        <a:lstStyle/>
        <a:p>
          <a:endParaRPr lang="en-US"/>
        </a:p>
      </dgm:t>
    </dgm:pt>
    <dgm:pt modelId="{5E9C0350-CC26-43AF-B69D-2A75B3A74B85}" type="sibTrans" cxnId="{FD2342AB-6D15-44C3-99A7-A87203E76F21}">
      <dgm:prSet/>
      <dgm:spPr>
        <a:ln w="127000">
          <a:solidFill>
            <a:schemeClr val="accent6"/>
          </a:solidFill>
          <a:tailEnd type="stealth"/>
        </a:ln>
      </dgm:spPr>
      <dgm:t>
        <a:bodyPr/>
        <a:lstStyle/>
        <a:p>
          <a:endParaRPr lang="en-US"/>
        </a:p>
      </dgm:t>
    </dgm:pt>
    <dgm:pt modelId="{5B8E362E-F42B-401C-AAC3-F64A6BBCE5FD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rPr>
            <a:t>Hitting</a:t>
          </a:r>
          <a:br>
            <a:rPr lang="en-US" sz="18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8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rPr>
            <a:t>Intervention</a:t>
          </a:r>
          <a:br>
            <a:rPr lang="en-US" sz="18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600" b="1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rPr>
            <a:t>Hugs, kisses, ice cream &amp; candy</a:t>
          </a:r>
        </a:p>
      </dgm:t>
    </dgm:pt>
    <dgm:pt modelId="{1D867A54-9DB7-4D8F-8FB3-CF3600306DA6}" type="parTrans" cxnId="{130AD9D0-B52F-4238-BE04-4ED27E2DA640}">
      <dgm:prSet/>
      <dgm:spPr/>
      <dgm:t>
        <a:bodyPr/>
        <a:lstStyle/>
        <a:p>
          <a:endParaRPr lang="en-US"/>
        </a:p>
      </dgm:t>
    </dgm:pt>
    <dgm:pt modelId="{57F0BE58-9043-4BAD-AA4E-605CA1054D1F}" type="sibTrans" cxnId="{130AD9D0-B52F-4238-BE04-4ED27E2DA640}">
      <dgm:prSet/>
      <dgm:spPr>
        <a:ln w="127000">
          <a:solidFill>
            <a:schemeClr val="accent6"/>
          </a:solidFill>
          <a:tailEnd type="stealth"/>
        </a:ln>
      </dgm:spPr>
      <dgm:t>
        <a:bodyPr/>
        <a:lstStyle/>
        <a:p>
          <a:endParaRPr lang="en-US"/>
        </a:p>
      </dgm:t>
    </dgm:pt>
    <dgm:pt modelId="{77016127-5435-47B8-91B5-9F8403FE70D2}">
      <dgm:prSet phldrT="[Text]" custT="1"/>
      <dgm:spPr>
        <a:noFill/>
        <a:ln>
          <a:noFill/>
        </a:ln>
      </dgm:spPr>
      <dgm:t>
        <a:bodyPr/>
        <a:lstStyle/>
        <a:p>
          <a:r>
            <a:rPr lang="en-US" sz="18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rPr>
            <a:t>Relaxation</a:t>
          </a:r>
        </a:p>
      </dgm:t>
    </dgm:pt>
    <dgm:pt modelId="{5B4C1D24-86A9-4093-BF85-0D212620FD53}" type="parTrans" cxnId="{770BA18F-08D3-4E91-936B-577F5F6E2AC6}">
      <dgm:prSet/>
      <dgm:spPr/>
      <dgm:t>
        <a:bodyPr/>
        <a:lstStyle/>
        <a:p>
          <a:endParaRPr lang="en-US"/>
        </a:p>
      </dgm:t>
    </dgm:pt>
    <dgm:pt modelId="{7B35448B-FF47-4237-8A62-C29F7B10F3FB}" type="sibTrans" cxnId="{770BA18F-08D3-4E91-936B-577F5F6E2AC6}">
      <dgm:prSet/>
      <dgm:spPr>
        <a:ln w="127000">
          <a:solidFill>
            <a:schemeClr val="accent6"/>
          </a:solidFill>
          <a:tailEnd type="stealth"/>
        </a:ln>
      </dgm:spPr>
      <dgm:t>
        <a:bodyPr/>
        <a:lstStyle/>
        <a:p>
          <a:endParaRPr lang="en-US"/>
        </a:p>
      </dgm:t>
    </dgm:pt>
    <dgm:pt modelId="{12A58DCA-9E3E-4355-AFA7-2524D605D34B}" type="pres">
      <dgm:prSet presAssocID="{ADF7A4FE-11CD-4CC0-955D-6F069053AB59}" presName="cycle" presStyleCnt="0">
        <dgm:presLayoutVars>
          <dgm:dir/>
          <dgm:resizeHandles val="exact"/>
        </dgm:presLayoutVars>
      </dgm:prSet>
      <dgm:spPr/>
    </dgm:pt>
    <dgm:pt modelId="{086B645E-14B6-43CF-A610-AB685B3ACA72}" type="pres">
      <dgm:prSet presAssocID="{FB3725CA-AE8D-4BE9-8ADE-4E3532D56194}" presName="node" presStyleLbl="node1" presStyleIdx="0" presStyleCnt="4">
        <dgm:presLayoutVars>
          <dgm:bulletEnabled val="1"/>
        </dgm:presLayoutVars>
      </dgm:prSet>
      <dgm:spPr/>
    </dgm:pt>
    <dgm:pt modelId="{9F069EB9-E453-486C-82A4-94AFAE5A365C}" type="pres">
      <dgm:prSet presAssocID="{FB3725CA-AE8D-4BE9-8ADE-4E3532D56194}" presName="spNode" presStyleCnt="0"/>
      <dgm:spPr/>
    </dgm:pt>
    <dgm:pt modelId="{AD60788F-CFD1-45C9-9E2E-D11A9C431275}" type="pres">
      <dgm:prSet presAssocID="{05774668-AE7A-461C-A924-83AD8A11D1D1}" presName="sibTrans" presStyleLbl="sibTrans1D1" presStyleIdx="0" presStyleCnt="4"/>
      <dgm:spPr/>
    </dgm:pt>
    <dgm:pt modelId="{B4737B3E-B4B1-40E4-8389-72815D89AB41}" type="pres">
      <dgm:prSet presAssocID="{E9E61AD5-7FE4-4209-B10B-4A4F0BF07A0D}" presName="node" presStyleLbl="node1" presStyleIdx="1" presStyleCnt="4" custScaleX="120980">
        <dgm:presLayoutVars>
          <dgm:bulletEnabled val="1"/>
        </dgm:presLayoutVars>
      </dgm:prSet>
      <dgm:spPr/>
    </dgm:pt>
    <dgm:pt modelId="{0A5D39AA-94C9-491D-9F11-CA60F607F606}" type="pres">
      <dgm:prSet presAssocID="{E9E61AD5-7FE4-4209-B10B-4A4F0BF07A0D}" presName="spNode" presStyleCnt="0"/>
      <dgm:spPr/>
    </dgm:pt>
    <dgm:pt modelId="{DF60CFF6-E53A-4621-95AD-212F3E1EB25D}" type="pres">
      <dgm:prSet presAssocID="{5E9C0350-CC26-43AF-B69D-2A75B3A74B85}" presName="sibTrans" presStyleLbl="sibTrans1D1" presStyleIdx="1" presStyleCnt="4"/>
      <dgm:spPr/>
    </dgm:pt>
    <dgm:pt modelId="{61CECDDE-F9E4-47AE-A3E8-9FBA5792AD64}" type="pres">
      <dgm:prSet presAssocID="{5B8E362E-F42B-401C-AAC3-F64A6BBCE5FD}" presName="node" presStyleLbl="node1" presStyleIdx="2" presStyleCnt="4" custScaleX="115408">
        <dgm:presLayoutVars>
          <dgm:bulletEnabled val="1"/>
        </dgm:presLayoutVars>
      </dgm:prSet>
      <dgm:spPr/>
    </dgm:pt>
    <dgm:pt modelId="{C87EED23-CBAB-4288-AF85-B3F9E450BCB2}" type="pres">
      <dgm:prSet presAssocID="{5B8E362E-F42B-401C-AAC3-F64A6BBCE5FD}" presName="spNode" presStyleCnt="0"/>
      <dgm:spPr/>
    </dgm:pt>
    <dgm:pt modelId="{A9BC68EC-6BD7-4349-B616-96BE7EBC3E52}" type="pres">
      <dgm:prSet presAssocID="{57F0BE58-9043-4BAD-AA4E-605CA1054D1F}" presName="sibTrans" presStyleLbl="sibTrans1D1" presStyleIdx="2" presStyleCnt="4"/>
      <dgm:spPr/>
    </dgm:pt>
    <dgm:pt modelId="{76811B7E-1B7B-44C8-B38A-EBDB54759F46}" type="pres">
      <dgm:prSet presAssocID="{77016127-5435-47B8-91B5-9F8403FE70D2}" presName="node" presStyleLbl="node1" presStyleIdx="3" presStyleCnt="4">
        <dgm:presLayoutVars>
          <dgm:bulletEnabled val="1"/>
        </dgm:presLayoutVars>
      </dgm:prSet>
      <dgm:spPr/>
    </dgm:pt>
    <dgm:pt modelId="{8582EB82-F0AE-475C-9DF8-751A583ACF83}" type="pres">
      <dgm:prSet presAssocID="{77016127-5435-47B8-91B5-9F8403FE70D2}" presName="spNode" presStyleCnt="0"/>
      <dgm:spPr/>
    </dgm:pt>
    <dgm:pt modelId="{C13DE924-BCBA-4A70-B3A8-ACA02DAFE39C}" type="pres">
      <dgm:prSet presAssocID="{7B35448B-FF47-4237-8A62-C29F7B10F3FB}" presName="sibTrans" presStyleLbl="sibTrans1D1" presStyleIdx="3" presStyleCnt="4"/>
      <dgm:spPr/>
    </dgm:pt>
  </dgm:ptLst>
  <dgm:cxnLst>
    <dgm:cxn modelId="{FA764E07-83CA-4248-AFDC-FA5011718284}" type="presOf" srcId="{7B35448B-FF47-4237-8A62-C29F7B10F3FB}" destId="{C13DE924-BCBA-4A70-B3A8-ACA02DAFE39C}" srcOrd="0" destOrd="0" presId="urn:microsoft.com/office/officeart/2005/8/layout/cycle6"/>
    <dgm:cxn modelId="{4C86C109-D69F-41F5-A25E-2C199FFB1C6B}" type="presOf" srcId="{57F0BE58-9043-4BAD-AA4E-605CA1054D1F}" destId="{A9BC68EC-6BD7-4349-B616-96BE7EBC3E52}" srcOrd="0" destOrd="0" presId="urn:microsoft.com/office/officeart/2005/8/layout/cycle6"/>
    <dgm:cxn modelId="{0B403334-1843-4E98-8BB9-C6FBC36DC9B8}" srcId="{ADF7A4FE-11CD-4CC0-955D-6F069053AB59}" destId="{FB3725CA-AE8D-4BE9-8ADE-4E3532D56194}" srcOrd="0" destOrd="0" parTransId="{525BF233-DF5D-47FB-880A-0773FDEF4623}" sibTransId="{05774668-AE7A-461C-A924-83AD8A11D1D1}"/>
    <dgm:cxn modelId="{599FB23E-E112-49AD-9065-BF744040D330}" type="presOf" srcId="{E9E61AD5-7FE4-4209-B10B-4A4F0BF07A0D}" destId="{B4737B3E-B4B1-40E4-8389-72815D89AB41}" srcOrd="0" destOrd="0" presId="urn:microsoft.com/office/officeart/2005/8/layout/cycle6"/>
    <dgm:cxn modelId="{C40F4372-41FF-46E5-9068-8BEA3A4ACA77}" type="presOf" srcId="{5B8E362E-F42B-401C-AAC3-F64A6BBCE5FD}" destId="{61CECDDE-F9E4-47AE-A3E8-9FBA5792AD64}" srcOrd="0" destOrd="0" presId="urn:microsoft.com/office/officeart/2005/8/layout/cycle6"/>
    <dgm:cxn modelId="{C2514B59-710D-4919-B003-76D2A2FD773A}" type="presOf" srcId="{5E9C0350-CC26-43AF-B69D-2A75B3A74B85}" destId="{DF60CFF6-E53A-4621-95AD-212F3E1EB25D}" srcOrd="0" destOrd="0" presId="urn:microsoft.com/office/officeart/2005/8/layout/cycle6"/>
    <dgm:cxn modelId="{770BA18F-08D3-4E91-936B-577F5F6E2AC6}" srcId="{ADF7A4FE-11CD-4CC0-955D-6F069053AB59}" destId="{77016127-5435-47B8-91B5-9F8403FE70D2}" srcOrd="3" destOrd="0" parTransId="{5B4C1D24-86A9-4093-BF85-0D212620FD53}" sibTransId="{7B35448B-FF47-4237-8A62-C29F7B10F3FB}"/>
    <dgm:cxn modelId="{FD2342AB-6D15-44C3-99A7-A87203E76F21}" srcId="{ADF7A4FE-11CD-4CC0-955D-6F069053AB59}" destId="{E9E61AD5-7FE4-4209-B10B-4A4F0BF07A0D}" srcOrd="1" destOrd="0" parTransId="{14AA7DEC-4031-4062-A7FD-7D6DF2D39C22}" sibTransId="{5E9C0350-CC26-43AF-B69D-2A75B3A74B85}"/>
    <dgm:cxn modelId="{B10D54C5-88D7-4F47-9DCD-308F90930F1D}" type="presOf" srcId="{77016127-5435-47B8-91B5-9F8403FE70D2}" destId="{76811B7E-1B7B-44C8-B38A-EBDB54759F46}" srcOrd="0" destOrd="0" presId="urn:microsoft.com/office/officeart/2005/8/layout/cycle6"/>
    <dgm:cxn modelId="{17DF09CB-26CE-4FF4-A4FE-63070CE990A8}" type="presOf" srcId="{FB3725CA-AE8D-4BE9-8ADE-4E3532D56194}" destId="{086B645E-14B6-43CF-A610-AB685B3ACA72}" srcOrd="0" destOrd="0" presId="urn:microsoft.com/office/officeart/2005/8/layout/cycle6"/>
    <dgm:cxn modelId="{130AD9D0-B52F-4238-BE04-4ED27E2DA640}" srcId="{ADF7A4FE-11CD-4CC0-955D-6F069053AB59}" destId="{5B8E362E-F42B-401C-AAC3-F64A6BBCE5FD}" srcOrd="2" destOrd="0" parTransId="{1D867A54-9DB7-4D8F-8FB3-CF3600306DA6}" sibTransId="{57F0BE58-9043-4BAD-AA4E-605CA1054D1F}"/>
    <dgm:cxn modelId="{15B4CED6-6F2B-4269-B150-FFA4E17A8421}" type="presOf" srcId="{05774668-AE7A-461C-A924-83AD8A11D1D1}" destId="{AD60788F-CFD1-45C9-9E2E-D11A9C431275}" srcOrd="0" destOrd="0" presId="urn:microsoft.com/office/officeart/2005/8/layout/cycle6"/>
    <dgm:cxn modelId="{C685E7ED-B57D-4B4D-9984-02C42AEEF1A9}" type="presOf" srcId="{ADF7A4FE-11CD-4CC0-955D-6F069053AB59}" destId="{12A58DCA-9E3E-4355-AFA7-2524D605D34B}" srcOrd="0" destOrd="0" presId="urn:microsoft.com/office/officeart/2005/8/layout/cycle6"/>
    <dgm:cxn modelId="{E33BCD07-5AC9-49B2-9908-53121DD7E5C3}" type="presParOf" srcId="{12A58DCA-9E3E-4355-AFA7-2524D605D34B}" destId="{086B645E-14B6-43CF-A610-AB685B3ACA72}" srcOrd="0" destOrd="0" presId="urn:microsoft.com/office/officeart/2005/8/layout/cycle6"/>
    <dgm:cxn modelId="{947349D4-0140-409E-B5C3-03D0CE632F58}" type="presParOf" srcId="{12A58DCA-9E3E-4355-AFA7-2524D605D34B}" destId="{9F069EB9-E453-486C-82A4-94AFAE5A365C}" srcOrd="1" destOrd="0" presId="urn:microsoft.com/office/officeart/2005/8/layout/cycle6"/>
    <dgm:cxn modelId="{6766A43F-E0E8-4A62-8DCC-0FE80369A23A}" type="presParOf" srcId="{12A58DCA-9E3E-4355-AFA7-2524D605D34B}" destId="{AD60788F-CFD1-45C9-9E2E-D11A9C431275}" srcOrd="2" destOrd="0" presId="urn:microsoft.com/office/officeart/2005/8/layout/cycle6"/>
    <dgm:cxn modelId="{FD87E0D2-6373-439F-9B75-6D09D6954E3A}" type="presParOf" srcId="{12A58DCA-9E3E-4355-AFA7-2524D605D34B}" destId="{B4737B3E-B4B1-40E4-8389-72815D89AB41}" srcOrd="3" destOrd="0" presId="urn:microsoft.com/office/officeart/2005/8/layout/cycle6"/>
    <dgm:cxn modelId="{2197F514-DDD2-488F-9C8C-2726514C991A}" type="presParOf" srcId="{12A58DCA-9E3E-4355-AFA7-2524D605D34B}" destId="{0A5D39AA-94C9-491D-9F11-CA60F607F606}" srcOrd="4" destOrd="0" presId="urn:microsoft.com/office/officeart/2005/8/layout/cycle6"/>
    <dgm:cxn modelId="{3770D323-1DA0-4CB5-BC7E-7D3403F0507E}" type="presParOf" srcId="{12A58DCA-9E3E-4355-AFA7-2524D605D34B}" destId="{DF60CFF6-E53A-4621-95AD-212F3E1EB25D}" srcOrd="5" destOrd="0" presId="urn:microsoft.com/office/officeart/2005/8/layout/cycle6"/>
    <dgm:cxn modelId="{36036AE4-E77E-491B-BA02-17CFC3003177}" type="presParOf" srcId="{12A58DCA-9E3E-4355-AFA7-2524D605D34B}" destId="{61CECDDE-F9E4-47AE-A3E8-9FBA5792AD64}" srcOrd="6" destOrd="0" presId="urn:microsoft.com/office/officeart/2005/8/layout/cycle6"/>
    <dgm:cxn modelId="{B7E6FF03-86D5-4E77-A8E8-86A0899A630B}" type="presParOf" srcId="{12A58DCA-9E3E-4355-AFA7-2524D605D34B}" destId="{C87EED23-CBAB-4288-AF85-B3F9E450BCB2}" srcOrd="7" destOrd="0" presId="urn:microsoft.com/office/officeart/2005/8/layout/cycle6"/>
    <dgm:cxn modelId="{2C65B581-EFDD-4646-A45A-D9B26CB8A67E}" type="presParOf" srcId="{12A58DCA-9E3E-4355-AFA7-2524D605D34B}" destId="{A9BC68EC-6BD7-4349-B616-96BE7EBC3E52}" srcOrd="8" destOrd="0" presId="urn:microsoft.com/office/officeart/2005/8/layout/cycle6"/>
    <dgm:cxn modelId="{A1E569D5-D92F-4AC1-8319-B600E33B1D12}" type="presParOf" srcId="{12A58DCA-9E3E-4355-AFA7-2524D605D34B}" destId="{76811B7E-1B7B-44C8-B38A-EBDB54759F46}" srcOrd="9" destOrd="0" presId="urn:microsoft.com/office/officeart/2005/8/layout/cycle6"/>
    <dgm:cxn modelId="{E7F2D307-1F13-410E-94E8-FB4704D96034}" type="presParOf" srcId="{12A58DCA-9E3E-4355-AFA7-2524D605D34B}" destId="{8582EB82-F0AE-475C-9DF8-751A583ACF83}" srcOrd="10" destOrd="0" presId="urn:microsoft.com/office/officeart/2005/8/layout/cycle6"/>
    <dgm:cxn modelId="{DAB8273E-54E8-4A2E-9ADB-8B4B98322441}" type="presParOf" srcId="{12A58DCA-9E3E-4355-AFA7-2524D605D34B}" destId="{C13DE924-BCBA-4A70-B3A8-ACA02DAFE39C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6B645E-14B6-43CF-A610-AB685B3ACA72}">
      <dsp:nvSpPr>
        <dsp:cNvPr id="0" name=""/>
        <dsp:cNvSpPr/>
      </dsp:nvSpPr>
      <dsp:spPr>
        <a:xfrm>
          <a:off x="2245531" y="174"/>
          <a:ext cx="1452562" cy="944165"/>
        </a:xfrm>
        <a:prstGeom prst="round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rPr>
            <a:t>Need</a:t>
          </a:r>
          <a:br>
            <a:rPr lang="en-US" sz="1800" b="1" kern="12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600" b="1" kern="12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rPr>
            <a:t>Attention &amp; Affection</a:t>
          </a:r>
        </a:p>
      </dsp:txBody>
      <dsp:txXfrm>
        <a:off x="2291621" y="46264"/>
        <a:ext cx="1360382" cy="851985"/>
      </dsp:txXfrm>
    </dsp:sp>
    <dsp:sp modelId="{AD60788F-CFD1-45C9-9E2E-D11A9C431275}">
      <dsp:nvSpPr>
        <dsp:cNvPr id="0" name=""/>
        <dsp:cNvSpPr/>
      </dsp:nvSpPr>
      <dsp:spPr>
        <a:xfrm>
          <a:off x="1412070" y="472257"/>
          <a:ext cx="3119485" cy="3119485"/>
        </a:xfrm>
        <a:custGeom>
          <a:avLst/>
          <a:gdLst/>
          <a:ahLst/>
          <a:cxnLst/>
          <a:rect l="0" t="0" r="0" b="0"/>
          <a:pathLst>
            <a:path>
              <a:moveTo>
                <a:pt x="2296485" y="184967"/>
              </a:moveTo>
              <a:arcTo wR="1559742" hR="1559742" stAng="17891212" swAng="2625610"/>
            </a:path>
          </a:pathLst>
        </a:custGeom>
        <a:noFill/>
        <a:ln w="127000" cap="flat" cmpd="sng" algn="ctr">
          <a:solidFill>
            <a:schemeClr val="accent6"/>
          </a:solidFill>
          <a:prstDash val="solid"/>
          <a:tailEnd type="stealth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737B3E-B4B1-40E4-8389-72815D89AB41}">
      <dsp:nvSpPr>
        <dsp:cNvPr id="0" name=""/>
        <dsp:cNvSpPr/>
      </dsp:nvSpPr>
      <dsp:spPr>
        <a:xfrm>
          <a:off x="3652900" y="1559917"/>
          <a:ext cx="1757310" cy="944165"/>
        </a:xfrm>
        <a:prstGeom prst="round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rPr>
            <a:t>Expression</a:t>
          </a:r>
          <a:br>
            <a:rPr lang="en-US" sz="1800" b="1" kern="12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600" b="1" kern="12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rPr>
            <a:t>(Behavior)</a:t>
          </a:r>
          <a:br>
            <a:rPr lang="en-US" sz="1400" b="0" kern="12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600" b="1" kern="12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rPr>
            <a:t>Tantrum</a:t>
          </a:r>
        </a:p>
      </dsp:txBody>
      <dsp:txXfrm>
        <a:off x="3698990" y="1606007"/>
        <a:ext cx="1665130" cy="851985"/>
      </dsp:txXfrm>
    </dsp:sp>
    <dsp:sp modelId="{DF60CFF6-E53A-4621-95AD-212F3E1EB25D}">
      <dsp:nvSpPr>
        <dsp:cNvPr id="0" name=""/>
        <dsp:cNvSpPr/>
      </dsp:nvSpPr>
      <dsp:spPr>
        <a:xfrm>
          <a:off x="1412070" y="472257"/>
          <a:ext cx="3119485" cy="3119485"/>
        </a:xfrm>
        <a:custGeom>
          <a:avLst/>
          <a:gdLst/>
          <a:ahLst/>
          <a:cxnLst/>
          <a:rect l="0" t="0" r="0" b="0"/>
          <a:pathLst>
            <a:path>
              <a:moveTo>
                <a:pt x="3043073" y="2041953"/>
              </a:moveTo>
              <a:arcTo wR="1559742" hR="1559742" stAng="1080518" swAng="2345677"/>
            </a:path>
          </a:pathLst>
        </a:custGeom>
        <a:noFill/>
        <a:ln w="127000" cap="flat" cmpd="sng" algn="ctr">
          <a:solidFill>
            <a:schemeClr val="accent6"/>
          </a:solidFill>
          <a:prstDash val="solid"/>
          <a:tailEnd type="stealth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CECDDE-F9E4-47AE-A3E8-9FBA5792AD64}">
      <dsp:nvSpPr>
        <dsp:cNvPr id="0" name=""/>
        <dsp:cNvSpPr/>
      </dsp:nvSpPr>
      <dsp:spPr>
        <a:xfrm>
          <a:off x="2133626" y="3119659"/>
          <a:ext cx="1676373" cy="944165"/>
        </a:xfrm>
        <a:prstGeom prst="round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rPr>
            <a:t>Hitting</a:t>
          </a:r>
          <a:br>
            <a:rPr lang="en-US" sz="1800" b="1" kern="12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800" b="1" kern="12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rPr>
            <a:t>Intervention</a:t>
          </a:r>
          <a:br>
            <a:rPr lang="en-US" sz="1800" b="1" kern="12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1600" b="1" kern="1200" dirty="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rPr>
            <a:t>Hugs, kisses, ice cream &amp; candy</a:t>
          </a:r>
        </a:p>
      </dsp:txBody>
      <dsp:txXfrm>
        <a:off x="2179716" y="3165749"/>
        <a:ext cx="1584193" cy="851985"/>
      </dsp:txXfrm>
    </dsp:sp>
    <dsp:sp modelId="{A9BC68EC-6BD7-4349-B616-96BE7EBC3E52}">
      <dsp:nvSpPr>
        <dsp:cNvPr id="0" name=""/>
        <dsp:cNvSpPr/>
      </dsp:nvSpPr>
      <dsp:spPr>
        <a:xfrm>
          <a:off x="1412070" y="472257"/>
          <a:ext cx="3119485" cy="3119485"/>
        </a:xfrm>
        <a:custGeom>
          <a:avLst/>
          <a:gdLst/>
          <a:ahLst/>
          <a:cxnLst/>
          <a:rect l="0" t="0" r="0" b="0"/>
          <a:pathLst>
            <a:path>
              <a:moveTo>
                <a:pt x="712604" y="2869381"/>
              </a:moveTo>
              <a:arcTo wR="1559742" hR="1559742" stAng="7373805" swAng="2345677"/>
            </a:path>
          </a:pathLst>
        </a:custGeom>
        <a:noFill/>
        <a:ln w="127000" cap="flat" cmpd="sng" algn="ctr">
          <a:solidFill>
            <a:schemeClr val="accent6"/>
          </a:solidFill>
          <a:prstDash val="solid"/>
          <a:tailEnd type="stealth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811B7E-1B7B-44C8-B38A-EBDB54759F46}">
      <dsp:nvSpPr>
        <dsp:cNvPr id="0" name=""/>
        <dsp:cNvSpPr/>
      </dsp:nvSpPr>
      <dsp:spPr>
        <a:xfrm>
          <a:off x="685789" y="1559917"/>
          <a:ext cx="1452562" cy="944165"/>
        </a:xfrm>
        <a:prstGeom prst="roundRect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rPr>
            <a:t>Relaxation</a:t>
          </a:r>
        </a:p>
      </dsp:txBody>
      <dsp:txXfrm>
        <a:off x="731879" y="1606007"/>
        <a:ext cx="1360382" cy="851985"/>
      </dsp:txXfrm>
    </dsp:sp>
    <dsp:sp modelId="{C13DE924-BCBA-4A70-B3A8-ACA02DAFE39C}">
      <dsp:nvSpPr>
        <dsp:cNvPr id="0" name=""/>
        <dsp:cNvSpPr/>
      </dsp:nvSpPr>
      <dsp:spPr>
        <a:xfrm>
          <a:off x="1412070" y="472257"/>
          <a:ext cx="3119485" cy="3119485"/>
        </a:xfrm>
        <a:custGeom>
          <a:avLst/>
          <a:gdLst/>
          <a:ahLst/>
          <a:cxnLst/>
          <a:rect l="0" t="0" r="0" b="0"/>
          <a:pathLst>
            <a:path>
              <a:moveTo>
                <a:pt x="76785" y="1076384"/>
              </a:moveTo>
              <a:arcTo wR="1559742" hR="1559742" stAng="11883178" swAng="2625610"/>
            </a:path>
          </a:pathLst>
        </a:custGeom>
        <a:noFill/>
        <a:ln w="127000" cap="flat" cmpd="sng" algn="ctr">
          <a:solidFill>
            <a:schemeClr val="accent6"/>
          </a:solidFill>
          <a:prstDash val="solid"/>
          <a:tailEnd type="stealth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57C1F75C-90CC-422A-AD5B-1C71DC5636A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55363"/>
            <a:ext cx="7010400" cy="46291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455" tIns="46728" rIns="93455" bIns="46728" numCol="1" anchor="t" anchorCtr="0" compatLnSpc="1">
            <a:prstTxWarp prst="textNoShape">
              <a:avLst/>
            </a:prstTxWarp>
          </a:bodyPr>
          <a:lstStyle>
            <a:lvl1pPr algn="ctr" defTabSz="934876" eaLnBrk="1" hangingPunct="1"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en-US"/>
              <a:t>GPSII/MAPP Leader’s Guide</a:t>
            </a:r>
            <a:br>
              <a:rPr lang="en-US"/>
            </a:br>
            <a:r>
              <a:rPr lang="en-US"/>
              <a:t>PowerPoint Presentation 2014 </a:t>
            </a:r>
          </a:p>
        </p:txBody>
      </p:sp>
      <p:sp>
        <p:nvSpPr>
          <p:cNvPr id="171013" name="Rectangle 5">
            <a:extLst>
              <a:ext uri="{FF2B5EF4-FFF2-40B4-BE49-F238E27FC236}">
                <a16:creationId xmlns:a16="http://schemas.microsoft.com/office/drawing/2014/main" id="{EA1A4EF1-ACE1-4EB7-BBCE-EA606DB64A2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0" y="8830312"/>
            <a:ext cx="7010400" cy="4645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455" tIns="46728" rIns="93455" bIns="46728" numCol="1" anchor="b" anchorCtr="0" compatLnSpc="1">
            <a:prstTxWarp prst="textNoShape">
              <a:avLst/>
            </a:prstTxWarp>
          </a:bodyPr>
          <a:lstStyle>
            <a:lvl1pPr algn="ctr" defTabSz="933542" eaLnBrk="1" hangingPunct="1"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43A2A10-3094-4406-8D8C-605124DCF2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B5C0BEF-53F5-4ABB-BFBC-C4F01F73E4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150" cy="4645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455" tIns="46728" rIns="93455" bIns="46728" numCol="1" anchor="t" anchorCtr="0" compatLnSpc="1">
            <a:prstTxWarp prst="textNoShape">
              <a:avLst/>
            </a:prstTxWarp>
          </a:bodyPr>
          <a:lstStyle>
            <a:lvl1pPr defTabSz="934876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AEF0F0D3-2F1C-487E-9606-380A2AAD6AE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2666" y="0"/>
            <a:ext cx="3036150" cy="4645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455" tIns="46728" rIns="93455" bIns="46728" numCol="1" anchor="t" anchorCtr="0" compatLnSpc="1">
            <a:prstTxWarp prst="textNoShape">
              <a:avLst/>
            </a:prstTxWarp>
          </a:bodyPr>
          <a:lstStyle>
            <a:lvl1pPr algn="r" defTabSz="934876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98F868C2-5BC1-4595-BAB5-B45D8F55395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396D2BEE-FAAB-415C-846F-933F0203B80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406" y="4416742"/>
            <a:ext cx="5609588" cy="418211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455" tIns="46728" rIns="93455" bIns="467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85161F23-7110-46D4-A898-F171F08DD5A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312"/>
            <a:ext cx="3036150" cy="4645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455" tIns="46728" rIns="93455" bIns="46728" numCol="1" anchor="b" anchorCtr="0" compatLnSpc="1">
            <a:prstTxWarp prst="textNoShape">
              <a:avLst/>
            </a:prstTxWarp>
          </a:bodyPr>
          <a:lstStyle>
            <a:lvl1pPr defTabSz="934876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742DEF3E-2484-4FF1-B294-61F0D15D32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666" y="8830312"/>
            <a:ext cx="3036150" cy="4645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3455" tIns="46728" rIns="93455" bIns="46728" numCol="1" anchor="b" anchorCtr="0" compatLnSpc="1">
            <a:prstTxWarp prst="textNoShape">
              <a:avLst/>
            </a:prstTxWarp>
          </a:bodyPr>
          <a:lstStyle>
            <a:lvl1pPr algn="r" defTabSz="933542" eaLnBrk="1" hangingPunct="1">
              <a:defRPr sz="1200"/>
            </a:lvl1pPr>
          </a:lstStyle>
          <a:p>
            <a:pPr>
              <a:defRPr/>
            </a:pPr>
            <a:fld id="{CEB12E2F-80C7-48A8-87C2-E80316250C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2937" fontAlgn="auto">
              <a:spcBef>
                <a:spcPts val="0"/>
              </a:spcBef>
              <a:spcAft>
                <a:spcPts val="0"/>
              </a:spcAft>
              <a:defRPr/>
            </a:pPr>
            <a:fld id="{3947312D-3A55-406F-BC7B-FBE48D7024A3}" type="slidenum">
              <a:rPr lang="en-US">
                <a:solidFill>
                  <a:prstClr val="black"/>
                </a:solidFill>
                <a:latin typeface="Calibri"/>
              </a:rPr>
              <a:pPr defTabSz="912937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72728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2937" fontAlgn="auto">
              <a:spcBef>
                <a:spcPts val="0"/>
              </a:spcBef>
              <a:spcAft>
                <a:spcPts val="0"/>
              </a:spcAft>
              <a:defRPr/>
            </a:pPr>
            <a:fld id="{3947312D-3A55-406F-BC7B-FBE48D7024A3}" type="slidenum">
              <a:rPr lang="en-US">
                <a:solidFill>
                  <a:prstClr val="black"/>
                </a:solidFill>
                <a:latin typeface="Calibri"/>
              </a:rPr>
              <a:pPr defTabSz="912937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67526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2937" fontAlgn="auto">
              <a:spcBef>
                <a:spcPts val="0"/>
              </a:spcBef>
              <a:spcAft>
                <a:spcPts val="0"/>
              </a:spcAft>
              <a:defRPr/>
            </a:pPr>
            <a:fld id="{3947312D-3A55-406F-BC7B-FBE48D7024A3}" type="slidenum">
              <a:rPr lang="en-US">
                <a:solidFill>
                  <a:prstClr val="black"/>
                </a:solidFill>
                <a:latin typeface="Calibri"/>
              </a:rPr>
              <a:pPr defTabSz="912937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64230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2581277"/>
            <a:ext cx="8229600" cy="4862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Master subtitle style</a:t>
            </a: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1828802"/>
            <a:ext cx="8229600" cy="6572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4000" baseline="0"/>
            </a:lvl1pPr>
          </a:lstStyle>
          <a:p>
            <a:r>
              <a:rPr lang="en-US" dirty="0"/>
              <a:t>Master Title – Arial Bold</a:t>
            </a:r>
          </a:p>
        </p:txBody>
      </p:sp>
    </p:spTree>
    <p:extLst>
      <p:ext uri="{BB962C8B-B14F-4D97-AF65-F5344CB8AC3E}">
        <p14:creationId xmlns:p14="http://schemas.microsoft.com/office/powerpoint/2010/main" val="4010092403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1BDF6A90-9D9F-40CC-BFEC-A96367211BCF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52400" y="438152"/>
            <a:ext cx="8686800" cy="6381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3200" b="1" baseline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Slide Heading – Arial Bold</a:t>
            </a:r>
          </a:p>
        </p:txBody>
      </p:sp>
    </p:spTree>
    <p:extLst>
      <p:ext uri="{BB962C8B-B14F-4D97-AF65-F5344CB8AC3E}">
        <p14:creationId xmlns:p14="http://schemas.microsoft.com/office/powerpoint/2010/main" val="3437605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 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1BDF6A90-9D9F-40CC-BFEC-A96367211BCF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52400" y="1171575"/>
            <a:ext cx="8686800" cy="30765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3200" b="1" baseline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Slide Heading – Arial Bold</a:t>
            </a:r>
          </a:p>
        </p:txBody>
      </p:sp>
    </p:spTree>
    <p:extLst>
      <p:ext uri="{BB962C8B-B14F-4D97-AF65-F5344CB8AC3E}">
        <p14:creationId xmlns:p14="http://schemas.microsoft.com/office/powerpoint/2010/main" val="598474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Block Only (No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201EC0-B013-45F7-A461-4B4FF02E4F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8600" y="1033462"/>
            <a:ext cx="8686800" cy="30765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Copy (Arial Regular)</a:t>
            </a:r>
          </a:p>
        </p:txBody>
      </p:sp>
    </p:spTree>
    <p:extLst>
      <p:ext uri="{BB962C8B-B14F-4D97-AF65-F5344CB8AC3E}">
        <p14:creationId xmlns:p14="http://schemas.microsoft.com/office/powerpoint/2010/main" val="2885619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1665976"/>
            <a:ext cx="40386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40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Section Title – Arial Bold</a:t>
            </a:r>
          </a:p>
        </p:txBody>
      </p:sp>
    </p:spTree>
    <p:extLst>
      <p:ext uri="{BB962C8B-B14F-4D97-AF65-F5344CB8AC3E}">
        <p14:creationId xmlns:p14="http://schemas.microsoft.com/office/powerpoint/2010/main" val="1156249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52400" y="1323977"/>
            <a:ext cx="8686800" cy="30765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Copy (Arial Regular)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152400" y="438152"/>
            <a:ext cx="8686800" cy="6381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3200" b="1" baseline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Slide Heading – Arial Bold</a:t>
            </a:r>
          </a:p>
        </p:txBody>
      </p:sp>
    </p:spTree>
    <p:extLst>
      <p:ext uri="{BB962C8B-B14F-4D97-AF65-F5344CB8AC3E}">
        <p14:creationId xmlns:p14="http://schemas.microsoft.com/office/powerpoint/2010/main" val="2462403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no log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52400" y="1323977"/>
            <a:ext cx="8686800" cy="30765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Copy (Arial Regular)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152400" y="438152"/>
            <a:ext cx="8686800" cy="6381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3200" b="1" baseline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Slide Heading – Arial Bold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7F8C07-6669-4968-B72B-BF40D11325E2}"/>
              </a:ext>
            </a:extLst>
          </p:cNvPr>
          <p:cNvSpPr/>
          <p:nvPr userDrawn="1"/>
        </p:nvSpPr>
        <p:spPr>
          <a:xfrm>
            <a:off x="6781800" y="4324350"/>
            <a:ext cx="22098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031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(2 Lines)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52400" y="1581151"/>
            <a:ext cx="8686800" cy="2971800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Copy (Arial Regular)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152400" y="438152"/>
            <a:ext cx="8686800" cy="6381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3200" b="1" baseline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Slide Heading – Arial Bold</a:t>
            </a:r>
          </a:p>
          <a:p>
            <a:pPr lvl="0"/>
            <a:r>
              <a:rPr lang="en-US" dirty="0"/>
              <a:t>Heading Takes Two Lines</a:t>
            </a:r>
          </a:p>
        </p:txBody>
      </p:sp>
    </p:spTree>
    <p:extLst>
      <p:ext uri="{BB962C8B-B14F-4D97-AF65-F5344CB8AC3E}">
        <p14:creationId xmlns:p14="http://schemas.microsoft.com/office/powerpoint/2010/main" val="1740780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(3 Lines)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52400" y="1962149"/>
            <a:ext cx="8686800" cy="2590801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Copy (Arial Regular)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152400" y="438152"/>
            <a:ext cx="8686800" cy="6381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3200" b="1" baseline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Slide Heading – Arial Bold</a:t>
            </a:r>
            <a:br>
              <a:rPr lang="en-US" dirty="0"/>
            </a:br>
            <a:r>
              <a:rPr lang="en-US" dirty="0"/>
              <a:t>Heading Takes</a:t>
            </a:r>
            <a:br>
              <a:rPr lang="en-US" dirty="0"/>
            </a:br>
            <a:r>
              <a:rPr lang="en-US" dirty="0"/>
              <a:t>Three Lines</a:t>
            </a:r>
          </a:p>
        </p:txBody>
      </p:sp>
    </p:spTree>
    <p:extLst>
      <p:ext uri="{BB962C8B-B14F-4D97-AF65-F5344CB8AC3E}">
        <p14:creationId xmlns:p14="http://schemas.microsoft.com/office/powerpoint/2010/main" val="3413840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52400" y="1323977"/>
            <a:ext cx="4114800" cy="30765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Copy (Arial Regular)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152400" y="438152"/>
            <a:ext cx="8686800" cy="6381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3200" b="1" baseline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Slide Heading – Arial Bold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3C31C330-830C-489F-B961-D9FB0089DD6D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724400" y="1323977"/>
            <a:ext cx="4114800" cy="30765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Copy (Arial Regular)</a:t>
            </a:r>
          </a:p>
        </p:txBody>
      </p:sp>
    </p:spTree>
    <p:extLst>
      <p:ext uri="{BB962C8B-B14F-4D97-AF65-F5344CB8AC3E}">
        <p14:creationId xmlns:p14="http://schemas.microsoft.com/office/powerpoint/2010/main" val="2614421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lumns (2 Lines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52400" y="1504950"/>
            <a:ext cx="4114800" cy="2895602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Copy (Arial Regular)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152400" y="438152"/>
            <a:ext cx="8686800" cy="638175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3200" b="1" baseline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Slide Heading – Arial Bold</a:t>
            </a:r>
          </a:p>
          <a:p>
            <a:pPr lvl="0"/>
            <a:r>
              <a:rPr lang="en-US" dirty="0"/>
              <a:t>2nd Title Line</a:t>
            </a:r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3C31C330-830C-489F-B961-D9FB0089DD6D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724400" y="1504950"/>
            <a:ext cx="4114800" cy="2895602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24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875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24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49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37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24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12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299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Copy (Arial Regular)</a:t>
            </a:r>
          </a:p>
        </p:txBody>
      </p:sp>
    </p:spTree>
    <p:extLst>
      <p:ext uri="{BB962C8B-B14F-4D97-AF65-F5344CB8AC3E}">
        <p14:creationId xmlns:p14="http://schemas.microsoft.com/office/powerpoint/2010/main" val="910842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1015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Logo for the Office of Children and Family Services" title="OCFS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0032"/>
            <a:ext cx="5105400" cy="1173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8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51E1D-7280-49D6-A2E2-CE63FE17EF16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8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GPSII/MAPP Leader’s Guide   September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8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CAC6D-BD82-4571-9E34-C1EFF11A946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714750"/>
            <a:ext cx="9144000" cy="14859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3714750"/>
            <a:ext cx="9144000" cy="76200"/>
          </a:xfrm>
          <a:prstGeom prst="rect">
            <a:avLst/>
          </a:prstGeom>
          <a:solidFill>
            <a:srgbClr val="55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1"/>
          <p:cNvSpPr txBox="1">
            <a:spLocks/>
          </p:cNvSpPr>
          <p:nvPr/>
        </p:nvSpPr>
        <p:spPr>
          <a:xfrm>
            <a:off x="457200" y="3943352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140F40-957F-429B-BF36-B42CA41DE130}" type="datetime4">
              <a:rPr lang="en-US" sz="1050" smtClean="0">
                <a:solidFill>
                  <a:schemeClr val="bg1"/>
                </a:solidFill>
              </a:rPr>
              <a:pPr/>
              <a:t>February 18, 2020</a:t>
            </a:fld>
            <a:endParaRPr lang="en-US" sz="10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678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24" r:id="rId1"/>
  </p:sldLayoutIdLst>
  <p:hf hdr="0"/>
  <p:txStyles>
    <p:titleStyle>
      <a:lvl1pPr algn="ctr" defTabSz="685750" rtl="0" eaLnBrk="1" latinLnBrk="0" hangingPunct="1">
        <a:spcBef>
          <a:spcPct val="0"/>
        </a:spcBef>
        <a:buNone/>
        <a:defRPr sz="3000" b="1" kern="1200">
          <a:solidFill>
            <a:srgbClr val="002D7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57156" indent="-257156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71" indent="-214297" algn="l" defTabSz="68575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86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60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35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08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2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50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2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Logo for the Office of Children and Family Services" title="OCFS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484" y="4476750"/>
            <a:ext cx="2068916" cy="47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0" y="1581150"/>
            <a:ext cx="5334000" cy="274320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0" y="1540456"/>
            <a:ext cx="5334000" cy="81394"/>
          </a:xfrm>
          <a:prstGeom prst="rect">
            <a:avLst/>
          </a:prstGeom>
          <a:solidFill>
            <a:srgbClr val="55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Date Placeholder 1"/>
          <p:cNvSpPr txBox="1">
            <a:spLocks/>
          </p:cNvSpPr>
          <p:nvPr/>
        </p:nvSpPr>
        <p:spPr>
          <a:xfrm>
            <a:off x="152400" y="88109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140F40-957F-429B-BF36-B42CA41DE130}" type="datetime4">
              <a:rPr lang="en-US" sz="1200" smtClean="0">
                <a:solidFill>
                  <a:srgbClr val="002D73"/>
                </a:solidFill>
              </a:rPr>
              <a:pPr/>
              <a:t>February 18, 2020</a:t>
            </a:fld>
            <a:endParaRPr lang="en-US" sz="1200" dirty="0">
              <a:solidFill>
                <a:srgbClr val="002D73"/>
              </a:solidFill>
            </a:endParaRPr>
          </a:p>
        </p:txBody>
      </p:sp>
      <p:sp>
        <p:nvSpPr>
          <p:cNvPr id="13" name="Slide Number Placeholder 3"/>
          <p:cNvSpPr txBox="1">
            <a:spLocks/>
          </p:cNvSpPr>
          <p:nvPr/>
        </p:nvSpPr>
        <p:spPr>
          <a:xfrm>
            <a:off x="8305800" y="88109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>
                <a:solidFill>
                  <a:srgbClr val="002D73"/>
                </a:solidFill>
              </a:rPr>
              <a:pPr/>
              <a:t>‹#›</a:t>
            </a:fld>
            <a:endParaRPr lang="en-US" sz="1200" dirty="0">
              <a:solidFill>
                <a:srgbClr val="002D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165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28" r:id="rId1"/>
  </p:sldLayoutIdLst>
  <p:txStyles>
    <p:titleStyle>
      <a:lvl1pPr algn="ctr" defTabSz="68575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56" indent="-257156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71" indent="-214297" algn="l" defTabSz="68575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86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60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35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08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2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50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2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Logo for the Office of Children and Family Services" title="OCFS Logo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484" y="4476750"/>
            <a:ext cx="2068916" cy="47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0" y="62349"/>
            <a:ext cx="9144000" cy="299605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Date Placeholder 1"/>
          <p:cNvSpPr txBox="1">
            <a:spLocks/>
          </p:cNvSpPr>
          <p:nvPr/>
        </p:nvSpPr>
        <p:spPr>
          <a:xfrm>
            <a:off x="152400" y="88109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140F40-957F-429B-BF36-B42CA41DE130}" type="datetime4">
              <a:rPr lang="en-US" sz="1200" smtClean="0"/>
              <a:pPr/>
              <a:t>February 18, 2020</a:t>
            </a:fld>
            <a:endParaRPr lang="en-US" sz="1200" dirty="0"/>
          </a:p>
        </p:txBody>
      </p:sp>
      <p:sp>
        <p:nvSpPr>
          <p:cNvPr id="9" name="Slide Number Placeholder 3"/>
          <p:cNvSpPr txBox="1">
            <a:spLocks/>
          </p:cNvSpPr>
          <p:nvPr/>
        </p:nvSpPr>
        <p:spPr>
          <a:xfrm>
            <a:off x="8305800" y="88109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0" y="2"/>
            <a:ext cx="9144000" cy="81394"/>
          </a:xfrm>
          <a:prstGeom prst="rect">
            <a:avLst/>
          </a:prstGeom>
          <a:solidFill>
            <a:srgbClr val="55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D36BA64C-4A83-43D1-B67F-B8068DB81FF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5273" y="4463877"/>
            <a:ext cx="685800" cy="50604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5398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30" r:id="rId1"/>
    <p:sldLayoutId id="2147485239" r:id="rId2"/>
    <p:sldLayoutId id="2147485234" r:id="rId3"/>
    <p:sldLayoutId id="2147485235" r:id="rId4"/>
    <p:sldLayoutId id="2147485231" r:id="rId5"/>
    <p:sldLayoutId id="2147485240" r:id="rId6"/>
    <p:sldLayoutId id="2147485233" r:id="rId7"/>
    <p:sldLayoutId id="2147485238" r:id="rId8"/>
    <p:sldLayoutId id="2147485241" r:id="rId9"/>
    <p:sldLayoutId id="2147485236" r:id="rId10"/>
  </p:sldLayoutIdLst>
  <p:txStyles>
    <p:titleStyle>
      <a:lvl1pPr algn="ctr" defTabSz="68575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57156" indent="-257156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57171" indent="-214297" algn="l" defTabSz="68575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186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060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2935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808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4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2" indent="-171437" algn="l" defTabSz="685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50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2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5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2C2E1BD-A780-4622-8C1B-A3D86439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65975"/>
            <a:ext cx="4572000" cy="2591699"/>
          </a:xfrm>
        </p:spPr>
        <p:txBody>
          <a:bodyPr>
            <a:normAutofit/>
          </a:bodyPr>
          <a:lstStyle/>
          <a:p>
            <a:r>
              <a:rPr lang="en-US" sz="3600" dirty="0"/>
              <a:t>Meeting 5</a:t>
            </a:r>
            <a:br>
              <a:rPr lang="en-US" dirty="0"/>
            </a:br>
            <a:r>
              <a:rPr lang="en-US" sz="2800" dirty="0"/>
              <a:t>Helping Children and Youth Learn to Manage Their Behaviors </a:t>
            </a:r>
            <a:br>
              <a:rPr lang="en-US" sz="2800" dirty="0"/>
            </a:br>
            <a:endParaRPr lang="en-US" sz="2800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AFEF05C9-546F-4C9D-AC8B-60796540CE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410200" y="1612384"/>
            <a:ext cx="3657600" cy="2698879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2094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075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>
                <a:solidFill>
                  <a:srgbClr val="646569"/>
                </a:solidFill>
              </a:rPr>
              <a:t>Be a Role Model</a:t>
            </a:r>
          </a:p>
          <a:p>
            <a:pPr marL="800075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>
                <a:solidFill>
                  <a:srgbClr val="646569"/>
                </a:solidFill>
              </a:rPr>
              <a:t>Provide the Child with Time Out</a:t>
            </a:r>
          </a:p>
          <a:p>
            <a:pPr marL="800075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>
                <a:solidFill>
                  <a:srgbClr val="646569"/>
                </a:solidFill>
              </a:rPr>
              <a:t>Provide Positive Reinforcers and Privileges</a:t>
            </a:r>
          </a:p>
          <a:p>
            <a:pPr marL="800075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>
                <a:solidFill>
                  <a:srgbClr val="646569"/>
                </a:solidFill>
              </a:rPr>
              <a:t>Take Away Privileges</a:t>
            </a:r>
          </a:p>
          <a:p>
            <a:pPr marL="800075" lvl="1" indent="-457200"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>
                <a:solidFill>
                  <a:srgbClr val="646569"/>
                </a:solidFill>
              </a:rPr>
              <a:t>Provide Natural &amp; Logical Consequences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41210D-E067-4192-8723-1A1396383E27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/>
              <a:t>Discipline Techniques to Help Children and Youth Manage Their Behaviors </a:t>
            </a:r>
          </a:p>
        </p:txBody>
      </p:sp>
    </p:spTree>
    <p:extLst>
      <p:ext uri="{BB962C8B-B14F-4D97-AF65-F5344CB8AC3E}">
        <p14:creationId xmlns:p14="http://schemas.microsoft.com/office/powerpoint/2010/main" val="548769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075" lvl="1" indent="-457200">
              <a:spcAft>
                <a:spcPts val="600"/>
              </a:spcAft>
              <a:buFont typeface="+mj-lt"/>
              <a:buAutoNum type="arabicPeriod" startAt="6"/>
            </a:pPr>
            <a:r>
              <a:rPr lang="en-US" sz="2400" b="1" dirty="0">
                <a:solidFill>
                  <a:srgbClr val="646569"/>
                </a:solidFill>
              </a:rPr>
              <a:t> Ignore the Behavior</a:t>
            </a:r>
          </a:p>
          <a:p>
            <a:pPr marL="800075" lvl="1" indent="-457200">
              <a:spcAft>
                <a:spcPts val="600"/>
              </a:spcAft>
              <a:buFont typeface="+mj-lt"/>
              <a:buAutoNum type="arabicPeriod" startAt="6"/>
            </a:pPr>
            <a:r>
              <a:rPr lang="en-US" sz="2400" b="1" dirty="0">
                <a:solidFill>
                  <a:srgbClr val="646569"/>
                </a:solidFill>
              </a:rPr>
              <a:t> Ensure Restitution Occurs</a:t>
            </a:r>
          </a:p>
          <a:p>
            <a:pPr marL="800075" lvl="1" indent="-457200">
              <a:spcAft>
                <a:spcPts val="600"/>
              </a:spcAft>
              <a:buFont typeface="+mj-lt"/>
              <a:buAutoNum type="arabicPeriod" startAt="6"/>
            </a:pPr>
            <a:r>
              <a:rPr lang="en-US" sz="2400" b="1" dirty="0">
                <a:solidFill>
                  <a:srgbClr val="646569"/>
                </a:solidFill>
              </a:rPr>
              <a:t> Hold Family Meetings</a:t>
            </a:r>
          </a:p>
          <a:p>
            <a:pPr marL="800075" lvl="1" indent="-457200">
              <a:spcAft>
                <a:spcPts val="600"/>
              </a:spcAft>
              <a:buFont typeface="+mj-lt"/>
              <a:buAutoNum type="arabicPeriod" startAt="6"/>
            </a:pPr>
            <a:r>
              <a:rPr lang="en-US" sz="2400" b="1" dirty="0">
                <a:solidFill>
                  <a:srgbClr val="646569"/>
                </a:solidFill>
              </a:rPr>
              <a:t> Develop Behavioral Charts</a:t>
            </a:r>
          </a:p>
          <a:p>
            <a:pPr marL="800075" lvl="1" indent="-457200">
              <a:spcAft>
                <a:spcPts val="600"/>
              </a:spcAft>
              <a:buFont typeface="+mj-lt"/>
              <a:buAutoNum type="arabicPeriod" startAt="6"/>
            </a:pPr>
            <a:r>
              <a:rPr lang="en-US" sz="2400" b="1" dirty="0">
                <a:solidFill>
                  <a:srgbClr val="646569"/>
                </a:solidFill>
              </a:rPr>
              <a:t>“Grandma’s Rule” or “This for That”</a:t>
            </a:r>
          </a:p>
          <a:p>
            <a:pPr marL="800075" lvl="1" indent="-457200">
              <a:spcAft>
                <a:spcPts val="600"/>
              </a:spcAft>
              <a:buFont typeface="+mj-lt"/>
              <a:buAutoNum type="arabicPeriod" startAt="6"/>
            </a:pPr>
            <a:r>
              <a:rPr lang="en-US" sz="2400" b="1" dirty="0">
                <a:solidFill>
                  <a:srgbClr val="646569"/>
                </a:solidFill>
              </a:rPr>
              <a:t>Help the Child with Feelings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043449-9D97-4A15-8270-025D1FFB9C40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/>
              <a:t>Discipline Techniques to Help Children and Youth Manage Their Behaviors </a:t>
            </a:r>
          </a:p>
        </p:txBody>
      </p:sp>
    </p:spTree>
    <p:extLst>
      <p:ext uri="{BB962C8B-B14F-4D97-AF65-F5344CB8AC3E}">
        <p14:creationId xmlns:p14="http://schemas.microsoft.com/office/powerpoint/2010/main" val="135875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075" lvl="1" indent="-457200">
              <a:spcAft>
                <a:spcPts val="600"/>
              </a:spcAft>
              <a:buFont typeface="+mj-lt"/>
              <a:buAutoNum type="arabicPeriod" startAt="12"/>
            </a:pPr>
            <a:r>
              <a:rPr lang="en-US" sz="2400" b="1" dirty="0">
                <a:solidFill>
                  <a:srgbClr val="646569"/>
                </a:solidFill>
              </a:rPr>
              <a:t>Replace Negative Time with Positive Time</a:t>
            </a:r>
          </a:p>
          <a:p>
            <a:pPr marL="800075" lvl="1" indent="-457200">
              <a:spcAft>
                <a:spcPts val="600"/>
              </a:spcAft>
              <a:buFont typeface="+mj-lt"/>
              <a:buAutoNum type="arabicPeriod" startAt="12"/>
            </a:pPr>
            <a:r>
              <a:rPr lang="en-US" sz="2400" b="1" dirty="0">
                <a:solidFill>
                  <a:srgbClr val="646569"/>
                </a:solidFill>
              </a:rPr>
              <a:t>Provide Alternatives for Destructive Acting-Out Behaviors</a:t>
            </a:r>
          </a:p>
          <a:p>
            <a:pPr marL="800075" lvl="1" indent="-457200">
              <a:spcAft>
                <a:spcPts val="600"/>
              </a:spcAft>
              <a:buFont typeface="+mj-lt"/>
              <a:buAutoNum type="arabicPeriod" startAt="12"/>
            </a:pPr>
            <a:r>
              <a:rPr lang="en-US" sz="2400" b="1" dirty="0">
                <a:solidFill>
                  <a:srgbClr val="646569"/>
                </a:solidFill>
              </a:rPr>
              <a:t>Make a Plan for Change with a Child</a:t>
            </a:r>
          </a:p>
          <a:p>
            <a:pPr marL="800075" lvl="1" indent="-457200">
              <a:spcAft>
                <a:spcPts val="600"/>
              </a:spcAft>
              <a:buFont typeface="+mj-lt"/>
              <a:buAutoNum type="arabicPeriod" startAt="12"/>
            </a:pPr>
            <a:r>
              <a:rPr lang="en-US" sz="2400" b="1" dirty="0">
                <a:solidFill>
                  <a:srgbClr val="646569"/>
                </a:solidFill>
              </a:rPr>
              <a:t>Make a Plan for Change with the Child and a Professional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3DB3A7-7624-44F7-ADCD-C0EDE5792F4C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/>
              <a:t>Discipline Techniques to Help Children and Youth Manage Their Behaviors </a:t>
            </a:r>
          </a:p>
        </p:txBody>
      </p:sp>
    </p:spTree>
    <p:extLst>
      <p:ext uri="{BB962C8B-B14F-4D97-AF65-F5344CB8AC3E}">
        <p14:creationId xmlns:p14="http://schemas.microsoft.com/office/powerpoint/2010/main" val="1964260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>
            <a:extLst>
              <a:ext uri="{FF2B5EF4-FFF2-40B4-BE49-F238E27FC236}">
                <a16:creationId xmlns:a16="http://schemas.microsoft.com/office/drawing/2014/main" id="{E655EED1-25C1-4250-9AB3-D00567035C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85775" lvl="1" indent="-34290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646569"/>
                </a:solidFill>
              </a:rPr>
              <a:t>Place each Post-It™ under a technique that might be effective with that behavior</a:t>
            </a:r>
          </a:p>
          <a:p>
            <a:pPr marL="685775" lvl="1" indent="-34290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646569"/>
                </a:solidFill>
              </a:rPr>
              <a:t>Be ready to share ideas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D169CFD-0544-497A-BF76-FB79ED3ED74E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altLang="en-US" dirty="0"/>
              <a:t>Discipline Techniques to Help Children </a:t>
            </a:r>
            <a:br>
              <a:rPr lang="en-US" altLang="en-US" dirty="0"/>
            </a:br>
            <a:r>
              <a:rPr lang="en-US" altLang="en-US" dirty="0"/>
              <a:t>and Youth Manage Their Behaviors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208E4F8-D64E-4AC6-8E5F-5AD78570DB99}"/>
              </a:ext>
            </a:extLst>
          </p:cNvPr>
          <p:cNvGrpSpPr>
            <a:grpSpLocks noChangeAspect="1"/>
          </p:cNvGrpSpPr>
          <p:nvPr/>
        </p:nvGrpSpPr>
        <p:grpSpPr>
          <a:xfrm>
            <a:off x="8077200" y="505779"/>
            <a:ext cx="822960" cy="822960"/>
            <a:chOff x="2567603" y="2430780"/>
            <a:chExt cx="914400" cy="91440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15AE9AD9-FAF7-42F6-B969-3A47CA2CA273}"/>
                </a:ext>
              </a:extLst>
            </p:cNvPr>
            <p:cNvSpPr/>
            <p:nvPr/>
          </p:nvSpPr>
          <p:spPr>
            <a:xfrm>
              <a:off x="2567603" y="2430780"/>
              <a:ext cx="914400" cy="914400"/>
            </a:xfrm>
            <a:prstGeom prst="ellipse">
              <a:avLst/>
            </a:prstGeom>
            <a:solidFill>
              <a:srgbClr val="18AAD1"/>
            </a:solidFill>
            <a:ln>
              <a:solidFill>
                <a:srgbClr val="18AA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aphic 56" descr="Chat">
              <a:extLst>
                <a:ext uri="{FF2B5EF4-FFF2-40B4-BE49-F238E27FC236}">
                  <a16:creationId xmlns:a16="http://schemas.microsoft.com/office/drawing/2014/main" id="{3C5C3C68-EC2B-45E6-BB91-F0E9AB865402}"/>
                </a:ext>
              </a:extLst>
            </p:cNvPr>
            <p:cNvGrpSpPr/>
            <p:nvPr/>
          </p:nvGrpSpPr>
          <p:grpSpPr>
            <a:xfrm>
              <a:off x="2659043" y="2522220"/>
              <a:ext cx="731520" cy="731520"/>
              <a:chOff x="4114800" y="2971800"/>
              <a:chExt cx="914400" cy="914400"/>
            </a:xfrm>
            <a:solidFill>
              <a:schemeClr val="bg1"/>
            </a:solidFill>
          </p:grpSpPr>
          <p:sp>
            <p:nvSpPr>
              <p:cNvPr id="7" name="Freeform: Shape 6">
                <a:extLst>
                  <a:ext uri="{FF2B5EF4-FFF2-40B4-BE49-F238E27FC236}">
                    <a16:creationId xmlns:a16="http://schemas.microsoft.com/office/drawing/2014/main" id="{B612FD14-2F48-41E4-ABFE-5BC2D2DFEA4D}"/>
                  </a:ext>
                </a:extLst>
              </p:cNvPr>
              <p:cNvSpPr/>
              <p:nvPr/>
            </p:nvSpPr>
            <p:spPr>
              <a:xfrm>
                <a:off x="4191000" y="3162300"/>
                <a:ext cx="476250" cy="428625"/>
              </a:xfrm>
              <a:custGeom>
                <a:avLst/>
                <a:gdLst>
                  <a:gd name="connsiteX0" fmla="*/ 323850 w 476250"/>
                  <a:gd name="connsiteY0" fmla="*/ 66675 h 428625"/>
                  <a:gd name="connsiteX1" fmla="*/ 476250 w 476250"/>
                  <a:gd name="connsiteY1" fmla="*/ 66675 h 428625"/>
                  <a:gd name="connsiteX2" fmla="*/ 476250 w 476250"/>
                  <a:gd name="connsiteY2" fmla="*/ 38100 h 428625"/>
                  <a:gd name="connsiteX3" fmla="*/ 438150 w 476250"/>
                  <a:gd name="connsiteY3" fmla="*/ 0 h 428625"/>
                  <a:gd name="connsiteX4" fmla="*/ 38100 w 476250"/>
                  <a:gd name="connsiteY4" fmla="*/ 0 h 428625"/>
                  <a:gd name="connsiteX5" fmla="*/ 0 w 476250"/>
                  <a:gd name="connsiteY5" fmla="*/ 38100 h 428625"/>
                  <a:gd name="connsiteX6" fmla="*/ 0 w 476250"/>
                  <a:gd name="connsiteY6" fmla="*/ 295275 h 428625"/>
                  <a:gd name="connsiteX7" fmla="*/ 38100 w 476250"/>
                  <a:gd name="connsiteY7" fmla="*/ 333375 h 428625"/>
                  <a:gd name="connsiteX8" fmla="*/ 95250 w 476250"/>
                  <a:gd name="connsiteY8" fmla="*/ 333375 h 428625"/>
                  <a:gd name="connsiteX9" fmla="*/ 95250 w 476250"/>
                  <a:gd name="connsiteY9" fmla="*/ 428625 h 428625"/>
                  <a:gd name="connsiteX10" fmla="*/ 190500 w 476250"/>
                  <a:gd name="connsiteY10" fmla="*/ 333375 h 428625"/>
                  <a:gd name="connsiteX11" fmla="*/ 247650 w 476250"/>
                  <a:gd name="connsiteY11" fmla="*/ 333375 h 428625"/>
                  <a:gd name="connsiteX12" fmla="*/ 247650 w 476250"/>
                  <a:gd name="connsiteY12" fmla="*/ 142875 h 428625"/>
                  <a:gd name="connsiteX13" fmla="*/ 323850 w 476250"/>
                  <a:gd name="connsiteY13" fmla="*/ 66675 h 428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76250" h="428625">
                    <a:moveTo>
                      <a:pt x="323850" y="66675"/>
                    </a:moveTo>
                    <a:lnTo>
                      <a:pt x="476250" y="66675"/>
                    </a:lnTo>
                    <a:lnTo>
                      <a:pt x="476250" y="38100"/>
                    </a:lnTo>
                    <a:cubicBezTo>
                      <a:pt x="476250" y="17145"/>
                      <a:pt x="459105" y="0"/>
                      <a:pt x="438150" y="0"/>
                    </a:cubicBezTo>
                    <a:lnTo>
                      <a:pt x="38100" y="0"/>
                    </a:lnTo>
                    <a:cubicBezTo>
                      <a:pt x="17145" y="0"/>
                      <a:pt x="0" y="17145"/>
                      <a:pt x="0" y="38100"/>
                    </a:cubicBezTo>
                    <a:lnTo>
                      <a:pt x="0" y="295275"/>
                    </a:lnTo>
                    <a:cubicBezTo>
                      <a:pt x="0" y="316230"/>
                      <a:pt x="17145" y="333375"/>
                      <a:pt x="38100" y="333375"/>
                    </a:cubicBezTo>
                    <a:lnTo>
                      <a:pt x="95250" y="333375"/>
                    </a:lnTo>
                    <a:lnTo>
                      <a:pt x="95250" y="428625"/>
                    </a:lnTo>
                    <a:lnTo>
                      <a:pt x="190500" y="333375"/>
                    </a:lnTo>
                    <a:lnTo>
                      <a:pt x="247650" y="333375"/>
                    </a:lnTo>
                    <a:lnTo>
                      <a:pt x="247650" y="142875"/>
                    </a:lnTo>
                    <a:cubicBezTo>
                      <a:pt x="247650" y="100965"/>
                      <a:pt x="281940" y="66675"/>
                      <a:pt x="323850" y="6667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4BFE2603-0F12-4FC5-BEE0-9330B6EF70AE}"/>
                  </a:ext>
                </a:extLst>
              </p:cNvPr>
              <p:cNvSpPr/>
              <p:nvPr/>
            </p:nvSpPr>
            <p:spPr>
              <a:xfrm>
                <a:off x="4476750" y="3267075"/>
                <a:ext cx="476250" cy="428625"/>
              </a:xfrm>
              <a:custGeom>
                <a:avLst/>
                <a:gdLst>
                  <a:gd name="connsiteX0" fmla="*/ 438150 w 476250"/>
                  <a:gd name="connsiteY0" fmla="*/ 0 h 428625"/>
                  <a:gd name="connsiteX1" fmla="*/ 38100 w 476250"/>
                  <a:gd name="connsiteY1" fmla="*/ 0 h 428625"/>
                  <a:gd name="connsiteX2" fmla="*/ 0 w 476250"/>
                  <a:gd name="connsiteY2" fmla="*/ 38100 h 428625"/>
                  <a:gd name="connsiteX3" fmla="*/ 0 w 476250"/>
                  <a:gd name="connsiteY3" fmla="*/ 295275 h 428625"/>
                  <a:gd name="connsiteX4" fmla="*/ 38100 w 476250"/>
                  <a:gd name="connsiteY4" fmla="*/ 333375 h 428625"/>
                  <a:gd name="connsiteX5" fmla="*/ 285750 w 476250"/>
                  <a:gd name="connsiteY5" fmla="*/ 333375 h 428625"/>
                  <a:gd name="connsiteX6" fmla="*/ 381000 w 476250"/>
                  <a:gd name="connsiteY6" fmla="*/ 428625 h 428625"/>
                  <a:gd name="connsiteX7" fmla="*/ 381000 w 476250"/>
                  <a:gd name="connsiteY7" fmla="*/ 333375 h 428625"/>
                  <a:gd name="connsiteX8" fmla="*/ 438150 w 476250"/>
                  <a:gd name="connsiteY8" fmla="*/ 333375 h 428625"/>
                  <a:gd name="connsiteX9" fmla="*/ 476250 w 476250"/>
                  <a:gd name="connsiteY9" fmla="*/ 295275 h 428625"/>
                  <a:gd name="connsiteX10" fmla="*/ 476250 w 476250"/>
                  <a:gd name="connsiteY10" fmla="*/ 38100 h 428625"/>
                  <a:gd name="connsiteX11" fmla="*/ 438150 w 476250"/>
                  <a:gd name="connsiteY11" fmla="*/ 0 h 428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76250" h="428625">
                    <a:moveTo>
                      <a:pt x="438150" y="0"/>
                    </a:moveTo>
                    <a:lnTo>
                      <a:pt x="38100" y="0"/>
                    </a:lnTo>
                    <a:cubicBezTo>
                      <a:pt x="17145" y="0"/>
                      <a:pt x="0" y="17145"/>
                      <a:pt x="0" y="38100"/>
                    </a:cubicBezTo>
                    <a:lnTo>
                      <a:pt x="0" y="295275"/>
                    </a:lnTo>
                    <a:cubicBezTo>
                      <a:pt x="0" y="316230"/>
                      <a:pt x="17145" y="333375"/>
                      <a:pt x="38100" y="333375"/>
                    </a:cubicBezTo>
                    <a:lnTo>
                      <a:pt x="285750" y="333375"/>
                    </a:lnTo>
                    <a:lnTo>
                      <a:pt x="381000" y="428625"/>
                    </a:lnTo>
                    <a:lnTo>
                      <a:pt x="381000" y="333375"/>
                    </a:lnTo>
                    <a:lnTo>
                      <a:pt x="438150" y="333375"/>
                    </a:lnTo>
                    <a:cubicBezTo>
                      <a:pt x="459105" y="333375"/>
                      <a:pt x="476250" y="316230"/>
                      <a:pt x="476250" y="295275"/>
                    </a:cubicBezTo>
                    <a:lnTo>
                      <a:pt x="476250" y="38100"/>
                    </a:lnTo>
                    <a:cubicBezTo>
                      <a:pt x="476250" y="17145"/>
                      <a:pt x="459105" y="0"/>
                      <a:pt x="438150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970902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9" name="Rectangle 3">
            <a:extLst>
              <a:ext uri="{FF2B5EF4-FFF2-40B4-BE49-F238E27FC236}">
                <a16:creationId xmlns:a16="http://schemas.microsoft.com/office/drawing/2014/main" id="{42BF4EF5-1303-4A75-91FA-87D4005066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85775" lvl="1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646569"/>
                </a:solidFill>
              </a:rPr>
              <a:t>Select a facilitator</a:t>
            </a:r>
          </a:p>
          <a:p>
            <a:pPr marL="685775" lvl="1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646569"/>
                </a:solidFill>
              </a:rPr>
              <a:t>Select recorder/reporter</a:t>
            </a:r>
          </a:p>
          <a:p>
            <a:pPr marL="685775" lvl="1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646569"/>
                </a:solidFill>
              </a:rPr>
              <a:t>Use handouts 5, 7, and 8 to analyze behaviors and plan interventions</a:t>
            </a:r>
          </a:p>
          <a:p>
            <a:pPr marL="685775" lvl="1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646569"/>
                </a:solidFill>
              </a:rPr>
              <a:t>Describe how the strategies will provide for safety and teach a child to manage behavior</a:t>
            </a:r>
          </a:p>
          <a:p>
            <a:pPr marL="685775" lvl="1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646569"/>
                </a:solidFill>
              </a:rPr>
              <a:t>Be prepared to report in 12 minutes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C260605-C14D-4C84-A696-80347127EDFC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altLang="en-US" dirty="0"/>
              <a:t>Choosing Effective Discipline Strategies</a:t>
            </a:r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7B20080-4F21-409C-8792-B1140F7A57C7}"/>
              </a:ext>
            </a:extLst>
          </p:cNvPr>
          <p:cNvGrpSpPr>
            <a:grpSpLocks noChangeAspect="1"/>
          </p:cNvGrpSpPr>
          <p:nvPr/>
        </p:nvGrpSpPr>
        <p:grpSpPr>
          <a:xfrm>
            <a:off x="8077200" y="505779"/>
            <a:ext cx="822960" cy="822960"/>
            <a:chOff x="2567603" y="2430780"/>
            <a:chExt cx="914400" cy="914400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1FFEEBF-8B6C-4ABA-97E3-B72AFC2711A5}"/>
                </a:ext>
              </a:extLst>
            </p:cNvPr>
            <p:cNvSpPr/>
            <p:nvPr/>
          </p:nvSpPr>
          <p:spPr>
            <a:xfrm>
              <a:off x="2567603" y="2430780"/>
              <a:ext cx="914400" cy="914400"/>
            </a:xfrm>
            <a:prstGeom prst="ellipse">
              <a:avLst/>
            </a:prstGeom>
            <a:solidFill>
              <a:srgbClr val="18AAD1"/>
            </a:solidFill>
            <a:ln>
              <a:solidFill>
                <a:srgbClr val="18AAD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1" name="Graphic 56" descr="Chat">
              <a:extLst>
                <a:ext uri="{FF2B5EF4-FFF2-40B4-BE49-F238E27FC236}">
                  <a16:creationId xmlns:a16="http://schemas.microsoft.com/office/drawing/2014/main" id="{D9FD0253-D096-4C97-AAFA-5C028D1A9D65}"/>
                </a:ext>
              </a:extLst>
            </p:cNvPr>
            <p:cNvGrpSpPr/>
            <p:nvPr/>
          </p:nvGrpSpPr>
          <p:grpSpPr>
            <a:xfrm>
              <a:off x="2659043" y="2522220"/>
              <a:ext cx="731520" cy="731520"/>
              <a:chOff x="4114800" y="2971800"/>
              <a:chExt cx="914400" cy="914400"/>
            </a:xfrm>
            <a:solidFill>
              <a:schemeClr val="bg1"/>
            </a:solidFill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E2825505-7197-4AF8-AC29-E62F45A8ACEB}"/>
                  </a:ext>
                </a:extLst>
              </p:cNvPr>
              <p:cNvSpPr/>
              <p:nvPr/>
            </p:nvSpPr>
            <p:spPr>
              <a:xfrm>
                <a:off x="4191000" y="3162300"/>
                <a:ext cx="476250" cy="428625"/>
              </a:xfrm>
              <a:custGeom>
                <a:avLst/>
                <a:gdLst>
                  <a:gd name="connsiteX0" fmla="*/ 323850 w 476250"/>
                  <a:gd name="connsiteY0" fmla="*/ 66675 h 428625"/>
                  <a:gd name="connsiteX1" fmla="*/ 476250 w 476250"/>
                  <a:gd name="connsiteY1" fmla="*/ 66675 h 428625"/>
                  <a:gd name="connsiteX2" fmla="*/ 476250 w 476250"/>
                  <a:gd name="connsiteY2" fmla="*/ 38100 h 428625"/>
                  <a:gd name="connsiteX3" fmla="*/ 438150 w 476250"/>
                  <a:gd name="connsiteY3" fmla="*/ 0 h 428625"/>
                  <a:gd name="connsiteX4" fmla="*/ 38100 w 476250"/>
                  <a:gd name="connsiteY4" fmla="*/ 0 h 428625"/>
                  <a:gd name="connsiteX5" fmla="*/ 0 w 476250"/>
                  <a:gd name="connsiteY5" fmla="*/ 38100 h 428625"/>
                  <a:gd name="connsiteX6" fmla="*/ 0 w 476250"/>
                  <a:gd name="connsiteY6" fmla="*/ 295275 h 428625"/>
                  <a:gd name="connsiteX7" fmla="*/ 38100 w 476250"/>
                  <a:gd name="connsiteY7" fmla="*/ 333375 h 428625"/>
                  <a:gd name="connsiteX8" fmla="*/ 95250 w 476250"/>
                  <a:gd name="connsiteY8" fmla="*/ 333375 h 428625"/>
                  <a:gd name="connsiteX9" fmla="*/ 95250 w 476250"/>
                  <a:gd name="connsiteY9" fmla="*/ 428625 h 428625"/>
                  <a:gd name="connsiteX10" fmla="*/ 190500 w 476250"/>
                  <a:gd name="connsiteY10" fmla="*/ 333375 h 428625"/>
                  <a:gd name="connsiteX11" fmla="*/ 247650 w 476250"/>
                  <a:gd name="connsiteY11" fmla="*/ 333375 h 428625"/>
                  <a:gd name="connsiteX12" fmla="*/ 247650 w 476250"/>
                  <a:gd name="connsiteY12" fmla="*/ 142875 h 428625"/>
                  <a:gd name="connsiteX13" fmla="*/ 323850 w 476250"/>
                  <a:gd name="connsiteY13" fmla="*/ 66675 h 428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76250" h="428625">
                    <a:moveTo>
                      <a:pt x="323850" y="66675"/>
                    </a:moveTo>
                    <a:lnTo>
                      <a:pt x="476250" y="66675"/>
                    </a:lnTo>
                    <a:lnTo>
                      <a:pt x="476250" y="38100"/>
                    </a:lnTo>
                    <a:cubicBezTo>
                      <a:pt x="476250" y="17145"/>
                      <a:pt x="459105" y="0"/>
                      <a:pt x="438150" y="0"/>
                    </a:cubicBezTo>
                    <a:lnTo>
                      <a:pt x="38100" y="0"/>
                    </a:lnTo>
                    <a:cubicBezTo>
                      <a:pt x="17145" y="0"/>
                      <a:pt x="0" y="17145"/>
                      <a:pt x="0" y="38100"/>
                    </a:cubicBezTo>
                    <a:lnTo>
                      <a:pt x="0" y="295275"/>
                    </a:lnTo>
                    <a:cubicBezTo>
                      <a:pt x="0" y="316230"/>
                      <a:pt x="17145" y="333375"/>
                      <a:pt x="38100" y="333375"/>
                    </a:cubicBezTo>
                    <a:lnTo>
                      <a:pt x="95250" y="333375"/>
                    </a:lnTo>
                    <a:lnTo>
                      <a:pt x="95250" y="428625"/>
                    </a:lnTo>
                    <a:lnTo>
                      <a:pt x="190500" y="333375"/>
                    </a:lnTo>
                    <a:lnTo>
                      <a:pt x="247650" y="333375"/>
                    </a:lnTo>
                    <a:lnTo>
                      <a:pt x="247650" y="142875"/>
                    </a:lnTo>
                    <a:cubicBezTo>
                      <a:pt x="247650" y="100965"/>
                      <a:pt x="281940" y="66675"/>
                      <a:pt x="323850" y="6667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F173BAF3-0988-49C1-A8DF-DD51560A94BA}"/>
                  </a:ext>
                </a:extLst>
              </p:cNvPr>
              <p:cNvSpPr/>
              <p:nvPr/>
            </p:nvSpPr>
            <p:spPr>
              <a:xfrm>
                <a:off x="4476750" y="3267075"/>
                <a:ext cx="476250" cy="428625"/>
              </a:xfrm>
              <a:custGeom>
                <a:avLst/>
                <a:gdLst>
                  <a:gd name="connsiteX0" fmla="*/ 438150 w 476250"/>
                  <a:gd name="connsiteY0" fmla="*/ 0 h 428625"/>
                  <a:gd name="connsiteX1" fmla="*/ 38100 w 476250"/>
                  <a:gd name="connsiteY1" fmla="*/ 0 h 428625"/>
                  <a:gd name="connsiteX2" fmla="*/ 0 w 476250"/>
                  <a:gd name="connsiteY2" fmla="*/ 38100 h 428625"/>
                  <a:gd name="connsiteX3" fmla="*/ 0 w 476250"/>
                  <a:gd name="connsiteY3" fmla="*/ 295275 h 428625"/>
                  <a:gd name="connsiteX4" fmla="*/ 38100 w 476250"/>
                  <a:gd name="connsiteY4" fmla="*/ 333375 h 428625"/>
                  <a:gd name="connsiteX5" fmla="*/ 285750 w 476250"/>
                  <a:gd name="connsiteY5" fmla="*/ 333375 h 428625"/>
                  <a:gd name="connsiteX6" fmla="*/ 381000 w 476250"/>
                  <a:gd name="connsiteY6" fmla="*/ 428625 h 428625"/>
                  <a:gd name="connsiteX7" fmla="*/ 381000 w 476250"/>
                  <a:gd name="connsiteY7" fmla="*/ 333375 h 428625"/>
                  <a:gd name="connsiteX8" fmla="*/ 438150 w 476250"/>
                  <a:gd name="connsiteY8" fmla="*/ 333375 h 428625"/>
                  <a:gd name="connsiteX9" fmla="*/ 476250 w 476250"/>
                  <a:gd name="connsiteY9" fmla="*/ 295275 h 428625"/>
                  <a:gd name="connsiteX10" fmla="*/ 476250 w 476250"/>
                  <a:gd name="connsiteY10" fmla="*/ 38100 h 428625"/>
                  <a:gd name="connsiteX11" fmla="*/ 438150 w 476250"/>
                  <a:gd name="connsiteY11" fmla="*/ 0 h 4286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476250" h="428625">
                    <a:moveTo>
                      <a:pt x="438150" y="0"/>
                    </a:moveTo>
                    <a:lnTo>
                      <a:pt x="38100" y="0"/>
                    </a:lnTo>
                    <a:cubicBezTo>
                      <a:pt x="17145" y="0"/>
                      <a:pt x="0" y="17145"/>
                      <a:pt x="0" y="38100"/>
                    </a:cubicBezTo>
                    <a:lnTo>
                      <a:pt x="0" y="295275"/>
                    </a:lnTo>
                    <a:cubicBezTo>
                      <a:pt x="0" y="316230"/>
                      <a:pt x="17145" y="333375"/>
                      <a:pt x="38100" y="333375"/>
                    </a:cubicBezTo>
                    <a:lnTo>
                      <a:pt x="285750" y="333375"/>
                    </a:lnTo>
                    <a:lnTo>
                      <a:pt x="381000" y="428625"/>
                    </a:lnTo>
                    <a:lnTo>
                      <a:pt x="381000" y="333375"/>
                    </a:lnTo>
                    <a:lnTo>
                      <a:pt x="438150" y="333375"/>
                    </a:lnTo>
                    <a:cubicBezTo>
                      <a:pt x="459105" y="333375"/>
                      <a:pt x="476250" y="316230"/>
                      <a:pt x="476250" y="295275"/>
                    </a:cubicBezTo>
                    <a:lnTo>
                      <a:pt x="476250" y="38100"/>
                    </a:lnTo>
                    <a:cubicBezTo>
                      <a:pt x="476250" y="17145"/>
                      <a:pt x="459105" y="0"/>
                      <a:pt x="438150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34AF0-4A26-47F1-9BE4-13CB21BE25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075" lvl="1" indent="-457200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400" b="1" dirty="0">
                <a:solidFill>
                  <a:srgbClr val="646569"/>
                </a:solidFill>
              </a:rPr>
              <a:t>Focusing fully on the person</a:t>
            </a:r>
          </a:p>
          <a:p>
            <a:pPr marL="800075" lvl="1" indent="-457200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400" b="1" dirty="0">
                <a:solidFill>
                  <a:srgbClr val="646569"/>
                </a:solidFill>
              </a:rPr>
              <a:t>Paying attention to the person's nonverbal behaviors and what he or she is saying at the moment</a:t>
            </a:r>
          </a:p>
          <a:p>
            <a:pPr marL="800075" lvl="1" indent="-457200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400" b="1" dirty="0">
                <a:solidFill>
                  <a:srgbClr val="646569"/>
                </a:solidFill>
              </a:rPr>
              <a:t>Using this information to name the feeling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893FB2B-DE9C-42B5-ADDE-800B17097BD4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/>
              <a:t>Reflection </a:t>
            </a:r>
            <a:r>
              <a:rPr lang="en-US" u="sng" dirty="0"/>
              <a:t>is</a:t>
            </a:r>
            <a:r>
              <a:rPr lang="en-US" dirty="0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3067704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A883F-F53E-4D43-855E-75F0AE9B04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075" lvl="1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 startAt="4"/>
            </a:pPr>
            <a:r>
              <a:rPr lang="en-US" sz="2400" b="1" dirty="0">
                <a:solidFill>
                  <a:srgbClr val="646569"/>
                </a:solidFill>
              </a:rPr>
              <a:t>Expressing understanding of the feelings by using various phrases such as:</a:t>
            </a:r>
          </a:p>
          <a:p>
            <a:pPr marL="1371524" lvl="3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dirty="0"/>
              <a:t>You feel…</a:t>
            </a:r>
          </a:p>
          <a:p>
            <a:pPr marL="1371524" lvl="3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898989"/>
                </a:solidFill>
              </a:rPr>
              <a:t>You are…</a:t>
            </a:r>
          </a:p>
          <a:p>
            <a:pPr marL="1371524" lvl="3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898989"/>
                </a:solidFill>
              </a:rPr>
              <a:t>You seem</a:t>
            </a:r>
            <a:r>
              <a:rPr lang="en-US" sz="1800" b="1" dirty="0"/>
              <a:t>…</a:t>
            </a:r>
          </a:p>
          <a:p>
            <a:pPr marL="1371524" lvl="3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dirty="0"/>
              <a:t>Sounds like…</a:t>
            </a:r>
          </a:p>
          <a:p>
            <a:pPr marL="1371524" lvl="3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dirty="0"/>
              <a:t>I get the feeling you…</a:t>
            </a:r>
          </a:p>
          <a:p>
            <a:pPr marL="1371524" lvl="3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1" dirty="0"/>
              <a:t>I hear you saying…</a:t>
            </a:r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584E4CD-77AF-4708-89F0-89531AC7942B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/>
              <a:t>Reflection </a:t>
            </a:r>
            <a:r>
              <a:rPr lang="en-US" u="sng" dirty="0"/>
              <a:t>is</a:t>
            </a:r>
            <a:r>
              <a:rPr lang="en-US" dirty="0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5794253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66EEA-0379-4509-95D3-D99E47298C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075" lvl="1" indent="-457200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400" b="1" dirty="0">
                <a:solidFill>
                  <a:srgbClr val="646569"/>
                </a:solidFill>
              </a:rPr>
              <a:t>Agreeing or disagreeing</a:t>
            </a:r>
          </a:p>
          <a:p>
            <a:pPr marL="800075" lvl="1" indent="-457200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400" b="1" dirty="0">
                <a:solidFill>
                  <a:srgbClr val="646569"/>
                </a:solidFill>
              </a:rPr>
              <a:t>Reassuring (“Everything will be okay”)</a:t>
            </a:r>
          </a:p>
          <a:p>
            <a:pPr marL="800075" lvl="1" indent="-457200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400" b="1" dirty="0">
                <a:solidFill>
                  <a:srgbClr val="646569"/>
                </a:solidFill>
              </a:rPr>
              <a:t>Telling the other person what to  do and how to feel</a:t>
            </a:r>
          </a:p>
          <a:p>
            <a:pPr marL="800075" lvl="1" indent="-457200"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sz="2400" b="1" dirty="0">
                <a:solidFill>
                  <a:srgbClr val="646569"/>
                </a:solidFill>
              </a:rPr>
              <a:t>Giving advice or solving problems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53CEDB8-8030-4BCA-A654-E858255C2161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/>
              <a:t>Reflection is </a:t>
            </a:r>
            <a:r>
              <a:rPr lang="en-US" u="sng" dirty="0"/>
              <a:t>not</a:t>
            </a:r>
            <a:r>
              <a:rPr lang="en-US" dirty="0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591203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>
            <a:extLst>
              <a:ext uri="{FF2B5EF4-FFF2-40B4-BE49-F238E27FC236}">
                <a16:creationId xmlns:a16="http://schemas.microsoft.com/office/drawing/2014/main" id="{FD6D763F-67CC-422C-A0D7-27AA5A9C92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85775" lvl="1" indent="-34290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altLang="en-US" sz="2800" b="1" u="sng" dirty="0">
                <a:solidFill>
                  <a:srgbClr val="553278"/>
                </a:solidFill>
              </a:rPr>
              <a:t>Naïve False Allegations</a:t>
            </a:r>
            <a:r>
              <a:rPr lang="en-US" altLang="en-US" sz="2800" b="1" dirty="0">
                <a:solidFill>
                  <a:srgbClr val="553278"/>
                </a:solidFill>
              </a:rPr>
              <a:t> </a:t>
            </a:r>
            <a:r>
              <a:rPr lang="en-US" altLang="en-US" sz="2400" b="1" dirty="0">
                <a:solidFill>
                  <a:srgbClr val="646569"/>
                </a:solidFill>
              </a:rPr>
              <a:t>– made when a child is confused or mixes fantasy with reality</a:t>
            </a:r>
          </a:p>
          <a:p>
            <a:pPr marL="685775" lvl="1" indent="-34290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altLang="en-US" sz="2800" b="1" u="sng" dirty="0">
                <a:solidFill>
                  <a:srgbClr val="553278"/>
                </a:solidFill>
              </a:rPr>
              <a:t>Manipulative False Allegations</a:t>
            </a:r>
            <a:r>
              <a:rPr lang="en-US" altLang="en-US" sz="2800" b="1" dirty="0">
                <a:solidFill>
                  <a:srgbClr val="553278"/>
                </a:solidFill>
              </a:rPr>
              <a:t> </a:t>
            </a:r>
            <a:r>
              <a:rPr lang="en-US" altLang="en-US" sz="2400" b="1" dirty="0">
                <a:solidFill>
                  <a:srgbClr val="646569"/>
                </a:solidFill>
              </a:rPr>
              <a:t>– made by a child, youth or adult in order to get desired behavior from foster or adoptive family or agency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48E6DCB-9840-4614-9554-3E1ABE0B7610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altLang="en-US" dirty="0"/>
              <a:t>False Allegations of Abuse in Foster and Adoptive Homes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5E434C-5117-4220-ABE1-5696D881BE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075" lvl="1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>
                <a:solidFill>
                  <a:srgbClr val="646569"/>
                </a:solidFill>
              </a:rPr>
              <a:t>to gain attention;</a:t>
            </a:r>
          </a:p>
          <a:p>
            <a:pPr marL="800075" lvl="1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>
                <a:solidFill>
                  <a:srgbClr val="646569"/>
                </a:solidFill>
              </a:rPr>
              <a:t>to seek revenge or get even;</a:t>
            </a:r>
          </a:p>
          <a:p>
            <a:pPr marL="800075" lvl="1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>
                <a:solidFill>
                  <a:srgbClr val="646569"/>
                </a:solidFill>
              </a:rPr>
              <a:t>to avoid consequences;</a:t>
            </a:r>
          </a:p>
          <a:p>
            <a:pPr marL="800075" lvl="1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>
                <a:solidFill>
                  <a:srgbClr val="646569"/>
                </a:solidFill>
              </a:rPr>
              <a:t>to avoid a perceived threat;</a:t>
            </a:r>
          </a:p>
          <a:p>
            <a:pPr marL="800075" lvl="1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>
                <a:solidFill>
                  <a:srgbClr val="646569"/>
                </a:solidFill>
              </a:rPr>
              <a:t>to resolve feelings of betrayal of birth family;</a:t>
            </a:r>
          </a:p>
          <a:p>
            <a:pPr marL="800075" lvl="1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>
                <a:solidFill>
                  <a:srgbClr val="646569"/>
                </a:solidFill>
              </a:rPr>
              <a:t>to rescue birth family; or</a:t>
            </a:r>
          </a:p>
          <a:p>
            <a:pPr marL="800075" lvl="1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>
                <a:solidFill>
                  <a:srgbClr val="646569"/>
                </a:solidFill>
              </a:rPr>
              <a:t>to get back home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3DE337-8F29-4DEB-ABC0-54414AB88032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/>
              <a:t>Motives for a Child to Make a False Report</a:t>
            </a:r>
          </a:p>
        </p:txBody>
      </p:sp>
    </p:spTree>
    <p:extLst>
      <p:ext uri="{BB962C8B-B14F-4D97-AF65-F5344CB8AC3E}">
        <p14:creationId xmlns:p14="http://schemas.microsoft.com/office/powerpoint/2010/main" val="2387840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3AFF7-6DA2-4A13-A320-05A9815B62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775" lvl="1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646569"/>
                </a:solidFill>
              </a:rPr>
              <a:t>Carlos is five years old</a:t>
            </a:r>
          </a:p>
          <a:p>
            <a:pPr marL="685775" lvl="1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646569"/>
                </a:solidFill>
              </a:rPr>
              <a:t>His mom is 23 years old, has two younger children, is a single parent with very little support</a:t>
            </a:r>
          </a:p>
          <a:p>
            <a:pPr marL="685775" lvl="1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646569"/>
                </a:solidFill>
              </a:rPr>
              <a:t>When Carlos wants his mom’s attention and some physical affection, he “acts up” by having a temper tantrum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BBC25D6-F1BE-47F7-AF7A-D69CB736DD65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/>
              <a:t>Carlos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BB7029-826B-473E-AAC6-5C6049A7F3CF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45312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4374F-84F7-451A-9C61-2D434F7016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075" lvl="1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>
                <a:solidFill>
                  <a:srgbClr val="646569"/>
                </a:solidFill>
              </a:rPr>
              <a:t>distrust of foster parents;</a:t>
            </a:r>
          </a:p>
          <a:p>
            <a:pPr marL="800075" lvl="1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>
                <a:solidFill>
                  <a:srgbClr val="646569"/>
                </a:solidFill>
              </a:rPr>
              <a:t>jealousy;</a:t>
            </a:r>
          </a:p>
          <a:p>
            <a:pPr marL="800075" lvl="1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>
                <a:solidFill>
                  <a:srgbClr val="646569"/>
                </a:solidFill>
              </a:rPr>
              <a:t>avoid perceived threat to their child;</a:t>
            </a:r>
          </a:p>
          <a:p>
            <a:pPr marL="800075" lvl="1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>
                <a:solidFill>
                  <a:srgbClr val="646569"/>
                </a:solidFill>
              </a:rPr>
              <a:t>misdirected anger;</a:t>
            </a:r>
          </a:p>
          <a:p>
            <a:pPr marL="800075" lvl="1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>
                <a:solidFill>
                  <a:srgbClr val="646569"/>
                </a:solidFill>
              </a:rPr>
              <a:t>in a position of weakness/sadness;</a:t>
            </a:r>
          </a:p>
          <a:p>
            <a:pPr marL="800075" lvl="1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>
                <a:solidFill>
                  <a:srgbClr val="646569"/>
                </a:solidFill>
              </a:rPr>
              <a:t>in grief and loss cycle; or</a:t>
            </a:r>
          </a:p>
          <a:p>
            <a:pPr marL="800075" lvl="1" indent="-4572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400" b="1" dirty="0">
                <a:solidFill>
                  <a:srgbClr val="646569"/>
                </a:solidFill>
              </a:rPr>
              <a:t>to get their child back home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09191D8-5BCD-4096-A35A-F11FFFEA8522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/>
              <a:t>Motives for Parents to Make a False Report</a:t>
            </a:r>
          </a:p>
        </p:txBody>
      </p:sp>
    </p:spTree>
    <p:extLst>
      <p:ext uri="{BB962C8B-B14F-4D97-AF65-F5344CB8AC3E}">
        <p14:creationId xmlns:p14="http://schemas.microsoft.com/office/powerpoint/2010/main" val="29562118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91ADD-D9F5-4BB0-939F-60BE2E6E54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800075" lvl="1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b="1" dirty="0">
                <a:solidFill>
                  <a:srgbClr val="646569"/>
                </a:solidFill>
              </a:rPr>
              <a:t>child is under a lot of stress;</a:t>
            </a:r>
          </a:p>
          <a:p>
            <a:pPr marL="800075" lvl="1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b="1" dirty="0">
                <a:solidFill>
                  <a:srgbClr val="646569"/>
                </a:solidFill>
              </a:rPr>
              <a:t>child is experiencing a lot of anxiety;</a:t>
            </a:r>
          </a:p>
          <a:p>
            <a:pPr marL="800075" lvl="1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b="1" dirty="0">
                <a:solidFill>
                  <a:srgbClr val="646569"/>
                </a:solidFill>
              </a:rPr>
              <a:t>upcoming court date with a possible decision for the child to return home;</a:t>
            </a:r>
          </a:p>
          <a:p>
            <a:pPr marL="800075" lvl="1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b="1" dirty="0">
                <a:solidFill>
                  <a:srgbClr val="646569"/>
                </a:solidFill>
              </a:rPr>
              <a:t>poor team relationship between the social worker, foster parent and birth family;</a:t>
            </a:r>
          </a:p>
          <a:p>
            <a:pPr marL="800075" lvl="1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b="1" dirty="0">
                <a:solidFill>
                  <a:srgbClr val="646569"/>
                </a:solidFill>
              </a:rPr>
              <a:t>infrequent home visits; and</a:t>
            </a:r>
          </a:p>
          <a:p>
            <a:pPr marL="800075" lvl="1" indent="-457200">
              <a:spcBef>
                <a:spcPts val="0"/>
              </a:spcBef>
              <a:buFont typeface="+mj-lt"/>
              <a:buAutoNum type="arabicPeriod"/>
            </a:pPr>
            <a:r>
              <a:rPr lang="en-US" sz="2400" b="1" dirty="0">
                <a:solidFill>
                  <a:srgbClr val="646569"/>
                </a:solidFill>
              </a:rPr>
              <a:t>sight, sound, touch, smell, etc. that reminds </a:t>
            </a:r>
            <a:br>
              <a:rPr lang="en-US" sz="2400" b="1" dirty="0">
                <a:solidFill>
                  <a:srgbClr val="646569"/>
                </a:solidFill>
              </a:rPr>
            </a:br>
            <a:r>
              <a:rPr lang="en-US" sz="2400" b="1" dirty="0">
                <a:solidFill>
                  <a:srgbClr val="646569"/>
                </a:solidFill>
              </a:rPr>
              <a:t>the child of past abuse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46463EF-5A95-40AA-858B-3C0D2CEF3853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/>
              <a:t>High Risk Situations for a False Allegation</a:t>
            </a:r>
          </a:p>
        </p:txBody>
      </p:sp>
    </p:spTree>
    <p:extLst>
      <p:ext uri="{BB962C8B-B14F-4D97-AF65-F5344CB8AC3E}">
        <p14:creationId xmlns:p14="http://schemas.microsoft.com/office/powerpoint/2010/main" val="22609006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C90DD-CA8D-47DB-B1CA-B86F8CFF66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775" lvl="1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646569"/>
                </a:solidFill>
              </a:rPr>
              <a:t>Keep perspective</a:t>
            </a:r>
          </a:p>
          <a:p>
            <a:pPr marL="685775" lvl="1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646569"/>
                </a:solidFill>
              </a:rPr>
              <a:t>Be Honest</a:t>
            </a:r>
          </a:p>
          <a:p>
            <a:pPr marL="685775" lvl="1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646569"/>
                </a:solidFill>
              </a:rPr>
              <a:t>Cooperate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53C448B-C3D9-4888-A845-3E72EF54E218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/>
              <a:t>Responding to Allegations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12D7B9C-0817-4150-A38A-8328D1FC31FA}"/>
              </a:ext>
            </a:extLst>
          </p:cNvPr>
          <p:cNvSpPr>
            <a:spLocks noGrp="1"/>
          </p:cNvSpPr>
          <p:nvPr>
            <p:ph type="body" idx="14"/>
          </p:nvPr>
        </p:nvSpPr>
        <p:spPr/>
        <p:txBody>
          <a:bodyPr/>
          <a:lstStyle/>
          <a:p>
            <a:pPr marL="685775" lvl="1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646569"/>
                </a:solidFill>
              </a:rPr>
              <a:t>Write Things Down</a:t>
            </a:r>
          </a:p>
          <a:p>
            <a:pPr marL="685775" lvl="1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646569"/>
                </a:solidFill>
              </a:rPr>
              <a:t>Ask Questions</a:t>
            </a:r>
          </a:p>
          <a:p>
            <a:pPr marL="685775" lvl="1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646569"/>
                </a:solidFill>
              </a:rPr>
              <a:t>Get Support</a:t>
            </a:r>
          </a:p>
        </p:txBody>
      </p:sp>
    </p:spTree>
    <p:extLst>
      <p:ext uri="{BB962C8B-B14F-4D97-AF65-F5344CB8AC3E}">
        <p14:creationId xmlns:p14="http://schemas.microsoft.com/office/powerpoint/2010/main" val="38330240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7" name="Rectangle 3">
            <a:extLst>
              <a:ext uri="{FF2B5EF4-FFF2-40B4-BE49-F238E27FC236}">
                <a16:creationId xmlns:a16="http://schemas.microsoft.com/office/drawing/2014/main" id="{9D98393A-90E6-4F6B-84B2-0B23DC270D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85775" lvl="1" indent="-34290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646569"/>
                </a:solidFill>
              </a:rPr>
              <a:t>Read Handouts 10, 12, 13, and 14</a:t>
            </a:r>
          </a:p>
          <a:p>
            <a:pPr marL="685775" lvl="1" indent="-34290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646569"/>
                </a:solidFill>
              </a:rPr>
              <a:t>Complete Handout 11, Strengths/Needs Worksheet for Meeting 5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38053F6-4ADE-4B0E-9E05-F3F8CC8F2796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altLang="en-US" dirty="0"/>
              <a:t>Roadwork</a:t>
            </a:r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3D8AA1A-A186-4E3E-AFA2-21BBC47A8B22}"/>
              </a:ext>
            </a:extLst>
          </p:cNvPr>
          <p:cNvGrpSpPr>
            <a:grpSpLocks noChangeAspect="1"/>
          </p:cNvGrpSpPr>
          <p:nvPr/>
        </p:nvGrpSpPr>
        <p:grpSpPr>
          <a:xfrm>
            <a:off x="8077200" y="505779"/>
            <a:ext cx="822960" cy="822960"/>
            <a:chOff x="2720003" y="120095"/>
            <a:chExt cx="914400" cy="914400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D3C07C3A-871F-4457-8033-C0E35B22DA97}"/>
                </a:ext>
              </a:extLst>
            </p:cNvPr>
            <p:cNvSpPr/>
            <p:nvPr/>
          </p:nvSpPr>
          <p:spPr>
            <a:xfrm>
              <a:off x="2720003" y="120095"/>
              <a:ext cx="914400" cy="914400"/>
            </a:xfrm>
            <a:prstGeom prst="ellipse">
              <a:avLst/>
            </a:prstGeom>
            <a:solidFill>
              <a:srgbClr val="80479A"/>
            </a:solidFill>
            <a:ln>
              <a:solidFill>
                <a:srgbClr val="80479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3" name="Graphic 20" descr="Backpack">
              <a:extLst>
                <a:ext uri="{FF2B5EF4-FFF2-40B4-BE49-F238E27FC236}">
                  <a16:creationId xmlns:a16="http://schemas.microsoft.com/office/drawing/2014/main" id="{EB87CD56-3A81-42A5-8213-910E2F634C33}"/>
                </a:ext>
              </a:extLst>
            </p:cNvPr>
            <p:cNvGrpSpPr/>
            <p:nvPr/>
          </p:nvGrpSpPr>
          <p:grpSpPr>
            <a:xfrm>
              <a:off x="2811443" y="211535"/>
              <a:ext cx="731520" cy="731520"/>
              <a:chOff x="7603962" y="0"/>
              <a:chExt cx="914400" cy="914400"/>
            </a:xfrm>
          </p:grpSpPr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D14D04AA-2858-45C4-81D8-EE9A63095E6F}"/>
                  </a:ext>
                </a:extLst>
              </p:cNvPr>
              <p:cNvSpPr/>
              <p:nvPr/>
            </p:nvSpPr>
            <p:spPr>
              <a:xfrm>
                <a:off x="7870662" y="38100"/>
                <a:ext cx="381000" cy="342900"/>
              </a:xfrm>
              <a:custGeom>
                <a:avLst/>
                <a:gdLst>
                  <a:gd name="connsiteX0" fmla="*/ 190500 w 381000"/>
                  <a:gd name="connsiteY0" fmla="*/ 57150 h 342900"/>
                  <a:gd name="connsiteX1" fmla="*/ 276225 w 381000"/>
                  <a:gd name="connsiteY1" fmla="*/ 142875 h 342900"/>
                  <a:gd name="connsiteX2" fmla="*/ 104775 w 381000"/>
                  <a:gd name="connsiteY2" fmla="*/ 142875 h 342900"/>
                  <a:gd name="connsiteX3" fmla="*/ 190500 w 381000"/>
                  <a:gd name="connsiteY3" fmla="*/ 57150 h 342900"/>
                  <a:gd name="connsiteX4" fmla="*/ 0 w 381000"/>
                  <a:gd name="connsiteY4" fmla="*/ 323850 h 342900"/>
                  <a:gd name="connsiteX5" fmla="*/ 19050 w 381000"/>
                  <a:gd name="connsiteY5" fmla="*/ 342900 h 342900"/>
                  <a:gd name="connsiteX6" fmla="*/ 152400 w 381000"/>
                  <a:gd name="connsiteY6" fmla="*/ 342900 h 342900"/>
                  <a:gd name="connsiteX7" fmla="*/ 152400 w 381000"/>
                  <a:gd name="connsiteY7" fmla="*/ 323850 h 342900"/>
                  <a:gd name="connsiteX8" fmla="*/ 171450 w 381000"/>
                  <a:gd name="connsiteY8" fmla="*/ 304800 h 342900"/>
                  <a:gd name="connsiteX9" fmla="*/ 209550 w 381000"/>
                  <a:gd name="connsiteY9" fmla="*/ 304800 h 342900"/>
                  <a:gd name="connsiteX10" fmla="*/ 228600 w 381000"/>
                  <a:gd name="connsiteY10" fmla="*/ 323850 h 342900"/>
                  <a:gd name="connsiteX11" fmla="*/ 228600 w 381000"/>
                  <a:gd name="connsiteY11" fmla="*/ 342900 h 342900"/>
                  <a:gd name="connsiteX12" fmla="*/ 361950 w 381000"/>
                  <a:gd name="connsiteY12" fmla="*/ 342900 h 342900"/>
                  <a:gd name="connsiteX13" fmla="*/ 381000 w 381000"/>
                  <a:gd name="connsiteY13" fmla="*/ 323850 h 342900"/>
                  <a:gd name="connsiteX14" fmla="*/ 381000 w 381000"/>
                  <a:gd name="connsiteY14" fmla="*/ 142875 h 342900"/>
                  <a:gd name="connsiteX15" fmla="*/ 333375 w 381000"/>
                  <a:gd name="connsiteY15" fmla="*/ 142875 h 342900"/>
                  <a:gd name="connsiteX16" fmla="*/ 190500 w 381000"/>
                  <a:gd name="connsiteY16" fmla="*/ 0 h 342900"/>
                  <a:gd name="connsiteX17" fmla="*/ 47625 w 381000"/>
                  <a:gd name="connsiteY17" fmla="*/ 142875 h 342900"/>
                  <a:gd name="connsiteX18" fmla="*/ 0 w 381000"/>
                  <a:gd name="connsiteY18" fmla="*/ 142875 h 342900"/>
                  <a:gd name="connsiteX19" fmla="*/ 0 w 381000"/>
                  <a:gd name="connsiteY19" fmla="*/ 323850 h 3429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381000" h="342900">
                    <a:moveTo>
                      <a:pt x="190500" y="57150"/>
                    </a:moveTo>
                    <a:cubicBezTo>
                      <a:pt x="238125" y="57150"/>
                      <a:pt x="276225" y="95250"/>
                      <a:pt x="276225" y="142875"/>
                    </a:cubicBezTo>
                    <a:lnTo>
                      <a:pt x="104775" y="142875"/>
                    </a:lnTo>
                    <a:cubicBezTo>
                      <a:pt x="104775" y="95250"/>
                      <a:pt x="142875" y="57150"/>
                      <a:pt x="190500" y="57150"/>
                    </a:cubicBezTo>
                    <a:close/>
                    <a:moveTo>
                      <a:pt x="0" y="323850"/>
                    </a:moveTo>
                    <a:cubicBezTo>
                      <a:pt x="0" y="334328"/>
                      <a:pt x="8572" y="342900"/>
                      <a:pt x="19050" y="342900"/>
                    </a:cubicBezTo>
                    <a:lnTo>
                      <a:pt x="152400" y="342900"/>
                    </a:lnTo>
                    <a:lnTo>
                      <a:pt x="152400" y="323850"/>
                    </a:lnTo>
                    <a:cubicBezTo>
                      <a:pt x="152400" y="313373"/>
                      <a:pt x="160973" y="304800"/>
                      <a:pt x="171450" y="304800"/>
                    </a:cubicBezTo>
                    <a:lnTo>
                      <a:pt x="209550" y="304800"/>
                    </a:lnTo>
                    <a:cubicBezTo>
                      <a:pt x="220027" y="304800"/>
                      <a:pt x="228600" y="313373"/>
                      <a:pt x="228600" y="323850"/>
                    </a:cubicBezTo>
                    <a:lnTo>
                      <a:pt x="228600" y="342900"/>
                    </a:lnTo>
                    <a:lnTo>
                      <a:pt x="361950" y="342900"/>
                    </a:lnTo>
                    <a:cubicBezTo>
                      <a:pt x="372428" y="342900"/>
                      <a:pt x="381000" y="334328"/>
                      <a:pt x="381000" y="323850"/>
                    </a:cubicBezTo>
                    <a:lnTo>
                      <a:pt x="381000" y="142875"/>
                    </a:lnTo>
                    <a:lnTo>
                      <a:pt x="333375" y="142875"/>
                    </a:lnTo>
                    <a:cubicBezTo>
                      <a:pt x="333375" y="63818"/>
                      <a:pt x="269558" y="0"/>
                      <a:pt x="190500" y="0"/>
                    </a:cubicBezTo>
                    <a:cubicBezTo>
                      <a:pt x="111443" y="0"/>
                      <a:pt x="47625" y="63818"/>
                      <a:pt x="47625" y="142875"/>
                    </a:cubicBezTo>
                    <a:lnTo>
                      <a:pt x="0" y="142875"/>
                    </a:lnTo>
                    <a:lnTo>
                      <a:pt x="0" y="323850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1B7B0139-44FC-43E6-B357-28EF78311305}"/>
                  </a:ext>
                </a:extLst>
              </p:cNvPr>
              <p:cNvSpPr/>
              <p:nvPr/>
            </p:nvSpPr>
            <p:spPr>
              <a:xfrm>
                <a:off x="7908762" y="657225"/>
                <a:ext cx="304800" cy="142875"/>
              </a:xfrm>
              <a:custGeom>
                <a:avLst/>
                <a:gdLst>
                  <a:gd name="connsiteX0" fmla="*/ 292418 w 304800"/>
                  <a:gd name="connsiteY0" fmla="*/ 0 h 142875"/>
                  <a:gd name="connsiteX1" fmla="*/ 12382 w 304800"/>
                  <a:gd name="connsiteY1" fmla="*/ 0 h 142875"/>
                  <a:gd name="connsiteX2" fmla="*/ 0 w 304800"/>
                  <a:gd name="connsiteY2" fmla="*/ 12383 h 142875"/>
                  <a:gd name="connsiteX3" fmla="*/ 0 w 304800"/>
                  <a:gd name="connsiteY3" fmla="*/ 142875 h 142875"/>
                  <a:gd name="connsiteX4" fmla="*/ 304800 w 304800"/>
                  <a:gd name="connsiteY4" fmla="*/ 142875 h 142875"/>
                  <a:gd name="connsiteX5" fmla="*/ 304800 w 304800"/>
                  <a:gd name="connsiteY5" fmla="*/ 12383 h 142875"/>
                  <a:gd name="connsiteX6" fmla="*/ 292418 w 304800"/>
                  <a:gd name="connsiteY6" fmla="*/ 0 h 142875"/>
                  <a:gd name="connsiteX7" fmla="*/ 292418 w 304800"/>
                  <a:gd name="connsiteY7" fmla="*/ 0 h 142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04800" h="142875">
                    <a:moveTo>
                      <a:pt x="292418" y="0"/>
                    </a:moveTo>
                    <a:lnTo>
                      <a:pt x="12382" y="0"/>
                    </a:lnTo>
                    <a:cubicBezTo>
                      <a:pt x="5715" y="0"/>
                      <a:pt x="0" y="5715"/>
                      <a:pt x="0" y="12383"/>
                    </a:cubicBezTo>
                    <a:lnTo>
                      <a:pt x="0" y="142875"/>
                    </a:lnTo>
                    <a:lnTo>
                      <a:pt x="304800" y="142875"/>
                    </a:lnTo>
                    <a:lnTo>
                      <a:pt x="304800" y="12383"/>
                    </a:lnTo>
                    <a:cubicBezTo>
                      <a:pt x="304800" y="5715"/>
                      <a:pt x="299085" y="0"/>
                      <a:pt x="292418" y="0"/>
                    </a:cubicBezTo>
                    <a:lnTo>
                      <a:pt x="292418" y="0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DECFA8F2-B8C2-46E9-8263-1EC1A3DC1A7E}"/>
                  </a:ext>
                </a:extLst>
              </p:cNvPr>
              <p:cNvSpPr/>
              <p:nvPr/>
            </p:nvSpPr>
            <p:spPr>
              <a:xfrm>
                <a:off x="7737312" y="191453"/>
                <a:ext cx="647700" cy="600075"/>
              </a:xfrm>
              <a:custGeom>
                <a:avLst/>
                <a:gdLst>
                  <a:gd name="connsiteX0" fmla="*/ 609600 w 647700"/>
                  <a:gd name="connsiteY0" fmla="*/ 294323 h 600075"/>
                  <a:gd name="connsiteX1" fmla="*/ 590550 w 647700"/>
                  <a:gd name="connsiteY1" fmla="*/ 294323 h 600075"/>
                  <a:gd name="connsiteX2" fmla="*/ 590550 w 647700"/>
                  <a:gd name="connsiteY2" fmla="*/ 65723 h 600075"/>
                  <a:gd name="connsiteX3" fmla="*/ 552450 w 647700"/>
                  <a:gd name="connsiteY3" fmla="*/ 0 h 600075"/>
                  <a:gd name="connsiteX4" fmla="*/ 552450 w 647700"/>
                  <a:gd name="connsiteY4" fmla="*/ 170498 h 600075"/>
                  <a:gd name="connsiteX5" fmla="*/ 495300 w 647700"/>
                  <a:gd name="connsiteY5" fmla="*/ 227648 h 600075"/>
                  <a:gd name="connsiteX6" fmla="*/ 361950 w 647700"/>
                  <a:gd name="connsiteY6" fmla="*/ 227648 h 600075"/>
                  <a:gd name="connsiteX7" fmla="*/ 361950 w 647700"/>
                  <a:gd name="connsiteY7" fmla="*/ 246698 h 600075"/>
                  <a:gd name="connsiteX8" fmla="*/ 342900 w 647700"/>
                  <a:gd name="connsiteY8" fmla="*/ 265748 h 600075"/>
                  <a:gd name="connsiteX9" fmla="*/ 304800 w 647700"/>
                  <a:gd name="connsiteY9" fmla="*/ 265748 h 600075"/>
                  <a:gd name="connsiteX10" fmla="*/ 285750 w 647700"/>
                  <a:gd name="connsiteY10" fmla="*/ 246698 h 600075"/>
                  <a:gd name="connsiteX11" fmla="*/ 285750 w 647700"/>
                  <a:gd name="connsiteY11" fmla="*/ 227648 h 600075"/>
                  <a:gd name="connsiteX12" fmla="*/ 152400 w 647700"/>
                  <a:gd name="connsiteY12" fmla="*/ 227648 h 600075"/>
                  <a:gd name="connsiteX13" fmla="*/ 95250 w 647700"/>
                  <a:gd name="connsiteY13" fmla="*/ 170498 h 600075"/>
                  <a:gd name="connsiteX14" fmla="*/ 95250 w 647700"/>
                  <a:gd name="connsiteY14" fmla="*/ 0 h 600075"/>
                  <a:gd name="connsiteX15" fmla="*/ 57150 w 647700"/>
                  <a:gd name="connsiteY15" fmla="*/ 65723 h 600075"/>
                  <a:gd name="connsiteX16" fmla="*/ 57150 w 647700"/>
                  <a:gd name="connsiteY16" fmla="*/ 294323 h 600075"/>
                  <a:gd name="connsiteX17" fmla="*/ 38100 w 647700"/>
                  <a:gd name="connsiteY17" fmla="*/ 294323 h 600075"/>
                  <a:gd name="connsiteX18" fmla="*/ 0 w 647700"/>
                  <a:gd name="connsiteY18" fmla="*/ 332423 h 600075"/>
                  <a:gd name="connsiteX19" fmla="*/ 0 w 647700"/>
                  <a:gd name="connsiteY19" fmla="*/ 484823 h 600075"/>
                  <a:gd name="connsiteX20" fmla="*/ 38100 w 647700"/>
                  <a:gd name="connsiteY20" fmla="*/ 522923 h 600075"/>
                  <a:gd name="connsiteX21" fmla="*/ 57150 w 647700"/>
                  <a:gd name="connsiteY21" fmla="*/ 522923 h 600075"/>
                  <a:gd name="connsiteX22" fmla="*/ 57150 w 647700"/>
                  <a:gd name="connsiteY22" fmla="*/ 570548 h 600075"/>
                  <a:gd name="connsiteX23" fmla="*/ 95250 w 647700"/>
                  <a:gd name="connsiteY23" fmla="*/ 608648 h 600075"/>
                  <a:gd name="connsiteX24" fmla="*/ 133350 w 647700"/>
                  <a:gd name="connsiteY24" fmla="*/ 608648 h 600075"/>
                  <a:gd name="connsiteX25" fmla="*/ 133350 w 647700"/>
                  <a:gd name="connsiteY25" fmla="*/ 478155 h 600075"/>
                  <a:gd name="connsiteX26" fmla="*/ 183833 w 647700"/>
                  <a:gd name="connsiteY26" fmla="*/ 427673 h 600075"/>
                  <a:gd name="connsiteX27" fmla="*/ 464820 w 647700"/>
                  <a:gd name="connsiteY27" fmla="*/ 427673 h 600075"/>
                  <a:gd name="connsiteX28" fmla="*/ 515303 w 647700"/>
                  <a:gd name="connsiteY28" fmla="*/ 478155 h 600075"/>
                  <a:gd name="connsiteX29" fmla="*/ 515303 w 647700"/>
                  <a:gd name="connsiteY29" fmla="*/ 608648 h 600075"/>
                  <a:gd name="connsiteX30" fmla="*/ 553403 w 647700"/>
                  <a:gd name="connsiteY30" fmla="*/ 608648 h 600075"/>
                  <a:gd name="connsiteX31" fmla="*/ 591503 w 647700"/>
                  <a:gd name="connsiteY31" fmla="*/ 570548 h 600075"/>
                  <a:gd name="connsiteX32" fmla="*/ 591503 w 647700"/>
                  <a:gd name="connsiteY32" fmla="*/ 522923 h 600075"/>
                  <a:gd name="connsiteX33" fmla="*/ 610553 w 647700"/>
                  <a:gd name="connsiteY33" fmla="*/ 522923 h 600075"/>
                  <a:gd name="connsiteX34" fmla="*/ 648653 w 647700"/>
                  <a:gd name="connsiteY34" fmla="*/ 484823 h 600075"/>
                  <a:gd name="connsiteX35" fmla="*/ 648653 w 647700"/>
                  <a:gd name="connsiteY35" fmla="*/ 332423 h 600075"/>
                  <a:gd name="connsiteX36" fmla="*/ 609600 w 647700"/>
                  <a:gd name="connsiteY36" fmla="*/ 294323 h 6000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647700" h="600075">
                    <a:moveTo>
                      <a:pt x="609600" y="294323"/>
                    </a:moveTo>
                    <a:lnTo>
                      <a:pt x="590550" y="294323"/>
                    </a:lnTo>
                    <a:lnTo>
                      <a:pt x="590550" y="65723"/>
                    </a:lnTo>
                    <a:cubicBezTo>
                      <a:pt x="590550" y="38100"/>
                      <a:pt x="576263" y="13335"/>
                      <a:pt x="552450" y="0"/>
                    </a:cubicBezTo>
                    <a:lnTo>
                      <a:pt x="552450" y="170498"/>
                    </a:lnTo>
                    <a:cubicBezTo>
                      <a:pt x="552450" y="201930"/>
                      <a:pt x="526733" y="227648"/>
                      <a:pt x="495300" y="227648"/>
                    </a:cubicBezTo>
                    <a:lnTo>
                      <a:pt x="361950" y="227648"/>
                    </a:lnTo>
                    <a:lnTo>
                      <a:pt x="361950" y="246698"/>
                    </a:lnTo>
                    <a:cubicBezTo>
                      <a:pt x="361950" y="257175"/>
                      <a:pt x="353378" y="265748"/>
                      <a:pt x="342900" y="265748"/>
                    </a:cubicBezTo>
                    <a:lnTo>
                      <a:pt x="304800" y="265748"/>
                    </a:lnTo>
                    <a:cubicBezTo>
                      <a:pt x="294323" y="265748"/>
                      <a:pt x="285750" y="257175"/>
                      <a:pt x="285750" y="246698"/>
                    </a:cubicBezTo>
                    <a:lnTo>
                      <a:pt x="285750" y="227648"/>
                    </a:lnTo>
                    <a:lnTo>
                      <a:pt x="152400" y="227648"/>
                    </a:lnTo>
                    <a:cubicBezTo>
                      <a:pt x="120968" y="227648"/>
                      <a:pt x="95250" y="201930"/>
                      <a:pt x="95250" y="170498"/>
                    </a:cubicBezTo>
                    <a:lnTo>
                      <a:pt x="95250" y="0"/>
                    </a:lnTo>
                    <a:cubicBezTo>
                      <a:pt x="71438" y="13335"/>
                      <a:pt x="57150" y="39053"/>
                      <a:pt x="57150" y="65723"/>
                    </a:cubicBezTo>
                    <a:lnTo>
                      <a:pt x="57150" y="294323"/>
                    </a:lnTo>
                    <a:lnTo>
                      <a:pt x="38100" y="294323"/>
                    </a:lnTo>
                    <a:cubicBezTo>
                      <a:pt x="17145" y="294323"/>
                      <a:pt x="0" y="311468"/>
                      <a:pt x="0" y="332423"/>
                    </a:cubicBezTo>
                    <a:lnTo>
                      <a:pt x="0" y="484823"/>
                    </a:lnTo>
                    <a:cubicBezTo>
                      <a:pt x="0" y="505777"/>
                      <a:pt x="17145" y="522923"/>
                      <a:pt x="38100" y="522923"/>
                    </a:cubicBezTo>
                    <a:lnTo>
                      <a:pt x="57150" y="522923"/>
                    </a:lnTo>
                    <a:lnTo>
                      <a:pt x="57150" y="570548"/>
                    </a:lnTo>
                    <a:cubicBezTo>
                      <a:pt x="57150" y="591502"/>
                      <a:pt x="74295" y="608648"/>
                      <a:pt x="95250" y="608648"/>
                    </a:cubicBezTo>
                    <a:lnTo>
                      <a:pt x="133350" y="608648"/>
                    </a:lnTo>
                    <a:lnTo>
                      <a:pt x="133350" y="478155"/>
                    </a:lnTo>
                    <a:cubicBezTo>
                      <a:pt x="133350" y="450533"/>
                      <a:pt x="156210" y="427673"/>
                      <a:pt x="183833" y="427673"/>
                    </a:cubicBezTo>
                    <a:lnTo>
                      <a:pt x="464820" y="427673"/>
                    </a:lnTo>
                    <a:cubicBezTo>
                      <a:pt x="492442" y="427673"/>
                      <a:pt x="515303" y="450533"/>
                      <a:pt x="515303" y="478155"/>
                    </a:cubicBezTo>
                    <a:lnTo>
                      <a:pt x="515303" y="608648"/>
                    </a:lnTo>
                    <a:lnTo>
                      <a:pt x="553403" y="608648"/>
                    </a:lnTo>
                    <a:cubicBezTo>
                      <a:pt x="574358" y="608648"/>
                      <a:pt x="591503" y="591502"/>
                      <a:pt x="591503" y="570548"/>
                    </a:cubicBezTo>
                    <a:lnTo>
                      <a:pt x="591503" y="522923"/>
                    </a:lnTo>
                    <a:lnTo>
                      <a:pt x="610553" y="522923"/>
                    </a:lnTo>
                    <a:cubicBezTo>
                      <a:pt x="631508" y="522923"/>
                      <a:pt x="648653" y="505777"/>
                      <a:pt x="648653" y="484823"/>
                    </a:cubicBezTo>
                    <a:lnTo>
                      <a:pt x="648653" y="332423"/>
                    </a:lnTo>
                    <a:cubicBezTo>
                      <a:pt x="647700" y="311468"/>
                      <a:pt x="630555" y="294323"/>
                      <a:pt x="609600" y="294323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3AFF7-6DA2-4A13-A320-05A9815B62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775" lvl="1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646569"/>
                </a:solidFill>
              </a:rPr>
              <a:t>His mom gets upset with Carlos and hits him repeatedly while screaming at him</a:t>
            </a:r>
          </a:p>
          <a:p>
            <a:pPr marL="685775" lvl="1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646569"/>
                </a:solidFill>
              </a:rPr>
              <a:t>Hitting continues until Carlos is bruised and sore</a:t>
            </a:r>
          </a:p>
          <a:p>
            <a:pPr marL="685775" lvl="1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646569"/>
                </a:solidFill>
              </a:rPr>
              <a:t>Carlos’s mom feels guilty. She hugs and kisses Carlos, then takes him to store to buy him ice cream and candy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311AE7C-5B42-428A-A14A-4A90B2F4C5C1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/>
              <a:t>Carlos </a:t>
            </a:r>
            <a:r>
              <a:rPr lang="en-US" i="1" dirty="0"/>
              <a:t>(continued) </a:t>
            </a:r>
          </a:p>
        </p:txBody>
      </p:sp>
    </p:spTree>
    <p:extLst>
      <p:ext uri="{BB962C8B-B14F-4D97-AF65-F5344CB8AC3E}">
        <p14:creationId xmlns:p14="http://schemas.microsoft.com/office/powerpoint/2010/main" val="1084967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A4CA672-BAB2-4500-9B79-9EAD7D854C28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/>
              <a:t>Cycle of Need</a:t>
            </a:r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287DECF6-52B0-4AA4-AA70-394AEB5D6CD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5753261"/>
              </p:ext>
            </p:extLst>
          </p:nvPr>
        </p:nvGraphicFramePr>
        <p:xfrm>
          <a:off x="1524000" y="86995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0622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3AFF7-6DA2-4A13-A320-05A9815B62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775" lvl="1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646569"/>
                </a:solidFill>
              </a:rPr>
              <a:t>Jilly is 11 years old </a:t>
            </a:r>
          </a:p>
          <a:p>
            <a:pPr marL="685775" lvl="1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646569"/>
                </a:solidFill>
              </a:rPr>
              <a:t>Her mom is severely depressed. Spends most of her time lying in bed watching TV. She sleeps a lot and often lacks the energy to attend to her own personal care and hygiene</a:t>
            </a:r>
          </a:p>
          <a:p>
            <a:pPr marL="685775" lvl="1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646569"/>
                </a:solidFill>
              </a:rPr>
              <a:t>She rarely pays any attention to Jilly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EBAB0D4-3AE0-4511-9363-D0B1709D2842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/>
              <a:t>Jilly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7BB7029-826B-473E-AAC6-5C6049A7F3CF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7202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3AFF7-6DA2-4A13-A320-05A9815B62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775" lvl="1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646569"/>
                </a:solidFill>
              </a:rPr>
              <a:t>Jilly is angry and frustrated that her mother doesn’t pay attention to her</a:t>
            </a:r>
          </a:p>
          <a:p>
            <a:pPr marL="685775" lvl="1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646569"/>
                </a:solidFill>
              </a:rPr>
              <a:t>She bites her mom</a:t>
            </a:r>
          </a:p>
          <a:p>
            <a:pPr marL="685775" lvl="1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646569"/>
                </a:solidFill>
              </a:rPr>
              <a:t>Her mom gets out of bed, grabs Jilly, calls her names and slams her against the wall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4A75FE2-736B-4357-8166-18D37ECD82D4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/>
              <a:t>Jilly </a:t>
            </a:r>
            <a:r>
              <a:rPr lang="en-US" i="1" dirty="0"/>
              <a:t>(continued) </a:t>
            </a:r>
          </a:p>
        </p:txBody>
      </p:sp>
    </p:spTree>
    <p:extLst>
      <p:ext uri="{BB962C8B-B14F-4D97-AF65-F5344CB8AC3E}">
        <p14:creationId xmlns:p14="http://schemas.microsoft.com/office/powerpoint/2010/main" val="3573124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A6C5E-DF08-4F07-A04E-8A8AD1A9E2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28625" lvl="2" indent="-28575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646569"/>
                </a:solidFill>
              </a:rPr>
              <a:t>Lovable </a:t>
            </a:r>
          </a:p>
          <a:p>
            <a:pPr marL="628625" lvl="2" indent="-28575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646569"/>
                </a:solidFill>
              </a:rPr>
              <a:t>Capable</a:t>
            </a:r>
          </a:p>
          <a:p>
            <a:pPr marL="628625" lvl="2" indent="-28575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646569"/>
                </a:solidFill>
              </a:rPr>
              <a:t>Worthwhile</a:t>
            </a:r>
          </a:p>
          <a:p>
            <a:pPr marL="628625" lvl="2" indent="-28575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646569"/>
                </a:solidFill>
              </a:rPr>
              <a:t>Responsible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2DCCBBF-3CF9-44C1-A074-F677E81D6F7E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/>
              <a:t>Self-Concept </a:t>
            </a:r>
          </a:p>
        </p:txBody>
      </p:sp>
      <p:pic>
        <p:nvPicPr>
          <p:cNvPr id="66562" name="Picture 2" descr="Image result for mirror">
            <a:extLst>
              <a:ext uri="{FF2B5EF4-FFF2-40B4-BE49-F238E27FC236}">
                <a16:creationId xmlns:a16="http://schemas.microsoft.com/office/drawing/2014/main" id="{7D8EF616-8336-458F-B2AA-0CACDCC276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352466">
            <a:off x="5358117" y="1500187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2641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82847-BF34-4BFF-B685-03C5AD8616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775" lvl="1" indent="-34290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srgbClr val="553278"/>
                </a:solidFill>
                <a:effectLst/>
              </a:rPr>
              <a:t>Punishment</a:t>
            </a:r>
            <a:r>
              <a:rPr lang="en-US" sz="2400" b="1" dirty="0">
                <a:solidFill>
                  <a:srgbClr val="646569"/>
                </a:solidFill>
                <a:effectLst>
                  <a:glow rad="101600">
                    <a:srgbClr val="FFFF00">
                      <a:alpha val="60000"/>
                    </a:srgbClr>
                  </a:glow>
                </a:effectLst>
              </a:rPr>
              <a:t> </a:t>
            </a:r>
            <a:r>
              <a:rPr lang="en-US" sz="2400" b="1" dirty="0">
                <a:solidFill>
                  <a:srgbClr val="646569"/>
                </a:solidFill>
              </a:rPr>
              <a:t>is giving negative consequences for a behavior after it has occurred</a:t>
            </a:r>
          </a:p>
          <a:p>
            <a:pPr marL="685775" lvl="1" indent="-34290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srgbClr val="553278"/>
                </a:solidFill>
              </a:rPr>
              <a:t>Discipline</a:t>
            </a:r>
            <a:r>
              <a:rPr lang="en-US" sz="2800" b="1" dirty="0">
                <a:solidFill>
                  <a:srgbClr val="553278"/>
                </a:solidFill>
              </a:rPr>
              <a:t> </a:t>
            </a:r>
            <a:r>
              <a:rPr lang="en-US" sz="2400" b="1" dirty="0">
                <a:solidFill>
                  <a:srgbClr val="646569"/>
                </a:solidFill>
              </a:rPr>
              <a:t>is teaching healthy behaviors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2AA5EF5-E03E-40EF-870F-A627E52CA80B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dirty="0"/>
              <a:t>Discipline Vs. Punishment</a:t>
            </a:r>
          </a:p>
        </p:txBody>
      </p:sp>
    </p:spTree>
    <p:extLst>
      <p:ext uri="{BB962C8B-B14F-4D97-AF65-F5344CB8AC3E}">
        <p14:creationId xmlns:p14="http://schemas.microsoft.com/office/powerpoint/2010/main" val="2495963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3">
            <a:extLst>
              <a:ext uri="{FF2B5EF4-FFF2-40B4-BE49-F238E27FC236}">
                <a16:creationId xmlns:a16="http://schemas.microsoft.com/office/drawing/2014/main" id="{E655EED1-25C1-4250-9AB3-D00567035C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altLang="en-US" dirty="0"/>
              <a:t>For a toddler:</a:t>
            </a:r>
          </a:p>
          <a:p>
            <a:pPr>
              <a:spcAft>
                <a:spcPts val="1200"/>
              </a:spcAft>
            </a:pPr>
            <a:endParaRPr lang="en-US" altLang="en-US" dirty="0"/>
          </a:p>
          <a:p>
            <a:pPr>
              <a:spcAft>
                <a:spcPts val="1200"/>
              </a:spcAft>
            </a:pPr>
            <a:r>
              <a:rPr lang="en-US" altLang="en-US" dirty="0"/>
              <a:t>For a school-age child:</a:t>
            </a:r>
          </a:p>
          <a:p>
            <a:pPr>
              <a:spcAft>
                <a:spcPts val="1200"/>
              </a:spcAft>
            </a:pPr>
            <a:endParaRPr lang="en-US" altLang="en-US" dirty="0"/>
          </a:p>
          <a:p>
            <a:pPr>
              <a:spcAft>
                <a:spcPts val="1200"/>
              </a:spcAft>
            </a:pPr>
            <a:r>
              <a:rPr lang="en-US" altLang="en-US" dirty="0"/>
              <a:t>For a teenager: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74498DE-A999-4B08-BFA4-C62AF21955CE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altLang="en-US" dirty="0"/>
              <a:t>A behavior that pushes my button… </a:t>
            </a:r>
            <a:endParaRPr lang="en-US" dirty="0"/>
          </a:p>
        </p:txBody>
      </p:sp>
      <p:sp>
        <p:nvSpPr>
          <p:cNvPr id="2" name="Rectangle: Folded Corner 1">
            <a:extLst>
              <a:ext uri="{FF2B5EF4-FFF2-40B4-BE49-F238E27FC236}">
                <a16:creationId xmlns:a16="http://schemas.microsoft.com/office/drawing/2014/main" id="{C367E0D8-A8F9-4A1F-9B7F-22A20A6FD0B1}"/>
              </a:ext>
            </a:extLst>
          </p:cNvPr>
          <p:cNvSpPr/>
          <p:nvPr/>
        </p:nvSpPr>
        <p:spPr>
          <a:xfrm>
            <a:off x="2390872" y="1137065"/>
            <a:ext cx="921393" cy="901285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1A3205-1F7E-436F-B3BB-CB2A05248E05}"/>
              </a:ext>
            </a:extLst>
          </p:cNvPr>
          <p:cNvSpPr txBox="1"/>
          <p:nvPr/>
        </p:nvSpPr>
        <p:spPr>
          <a:xfrm>
            <a:off x="2362200" y="1393998"/>
            <a:ext cx="1018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Tantrum</a:t>
            </a:r>
          </a:p>
        </p:txBody>
      </p:sp>
      <p:sp>
        <p:nvSpPr>
          <p:cNvPr id="27" name="Rectangle: Folded Corner 26">
            <a:extLst>
              <a:ext uri="{FF2B5EF4-FFF2-40B4-BE49-F238E27FC236}">
                <a16:creationId xmlns:a16="http://schemas.microsoft.com/office/drawing/2014/main" id="{5B1C9F5F-D4D9-44B0-8832-8A18A350152B}"/>
              </a:ext>
            </a:extLst>
          </p:cNvPr>
          <p:cNvSpPr/>
          <p:nvPr/>
        </p:nvSpPr>
        <p:spPr>
          <a:xfrm>
            <a:off x="3470187" y="1137065"/>
            <a:ext cx="921393" cy="901285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315C73B-447A-449A-A0DC-A9FE955C7AD5}"/>
              </a:ext>
            </a:extLst>
          </p:cNvPr>
          <p:cNvSpPr txBox="1"/>
          <p:nvPr/>
        </p:nvSpPr>
        <p:spPr>
          <a:xfrm>
            <a:off x="3441515" y="1393998"/>
            <a:ext cx="1018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Tantrum</a:t>
            </a:r>
          </a:p>
        </p:txBody>
      </p:sp>
      <p:sp>
        <p:nvSpPr>
          <p:cNvPr id="29" name="Rectangle: Folded Corner 28">
            <a:extLst>
              <a:ext uri="{FF2B5EF4-FFF2-40B4-BE49-F238E27FC236}">
                <a16:creationId xmlns:a16="http://schemas.microsoft.com/office/drawing/2014/main" id="{64BA9A8D-5B13-4F69-89FC-B1599F175013}"/>
              </a:ext>
            </a:extLst>
          </p:cNvPr>
          <p:cNvSpPr/>
          <p:nvPr/>
        </p:nvSpPr>
        <p:spPr>
          <a:xfrm>
            <a:off x="4574590" y="1137065"/>
            <a:ext cx="921393" cy="901285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9DE70A1-414A-40D1-BB72-1109D7F5C5BF}"/>
              </a:ext>
            </a:extLst>
          </p:cNvPr>
          <p:cNvSpPr txBox="1"/>
          <p:nvPr/>
        </p:nvSpPr>
        <p:spPr>
          <a:xfrm>
            <a:off x="4545918" y="1393998"/>
            <a:ext cx="1018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Tantrum</a:t>
            </a:r>
          </a:p>
        </p:txBody>
      </p:sp>
      <p:sp>
        <p:nvSpPr>
          <p:cNvPr id="31" name="Rectangle: Folded Corner 30">
            <a:extLst>
              <a:ext uri="{FF2B5EF4-FFF2-40B4-BE49-F238E27FC236}">
                <a16:creationId xmlns:a16="http://schemas.microsoft.com/office/drawing/2014/main" id="{9DEC5E72-7576-4F4C-AE79-2504B68E453E}"/>
              </a:ext>
            </a:extLst>
          </p:cNvPr>
          <p:cNvSpPr/>
          <p:nvPr/>
        </p:nvSpPr>
        <p:spPr>
          <a:xfrm>
            <a:off x="3733800" y="2280065"/>
            <a:ext cx="921393" cy="901285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03C5046-EB11-43D2-BD44-1A87567B67F2}"/>
              </a:ext>
            </a:extLst>
          </p:cNvPr>
          <p:cNvSpPr txBox="1"/>
          <p:nvPr/>
        </p:nvSpPr>
        <p:spPr>
          <a:xfrm>
            <a:off x="3775151" y="2536998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Hitting</a:t>
            </a:r>
          </a:p>
        </p:txBody>
      </p:sp>
      <p:sp>
        <p:nvSpPr>
          <p:cNvPr id="33" name="Rectangle: Folded Corner 32">
            <a:extLst>
              <a:ext uri="{FF2B5EF4-FFF2-40B4-BE49-F238E27FC236}">
                <a16:creationId xmlns:a16="http://schemas.microsoft.com/office/drawing/2014/main" id="{BAC8BF6A-25D8-4BDE-81A9-B8B97D2A3A36}"/>
              </a:ext>
            </a:extLst>
          </p:cNvPr>
          <p:cNvSpPr/>
          <p:nvPr/>
        </p:nvSpPr>
        <p:spPr>
          <a:xfrm>
            <a:off x="4813115" y="2280065"/>
            <a:ext cx="921393" cy="901285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1C99B9D-8C56-4C8E-A82B-E1BCC28FDA15}"/>
              </a:ext>
            </a:extLst>
          </p:cNvPr>
          <p:cNvSpPr txBox="1"/>
          <p:nvPr/>
        </p:nvSpPr>
        <p:spPr>
          <a:xfrm>
            <a:off x="4854466" y="2536998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Hitting</a:t>
            </a:r>
          </a:p>
        </p:txBody>
      </p:sp>
      <p:sp>
        <p:nvSpPr>
          <p:cNvPr id="35" name="Rectangle: Folded Corner 34">
            <a:extLst>
              <a:ext uri="{FF2B5EF4-FFF2-40B4-BE49-F238E27FC236}">
                <a16:creationId xmlns:a16="http://schemas.microsoft.com/office/drawing/2014/main" id="{6EEC004E-C9E1-4603-ABD6-0D2EA619FF9A}"/>
              </a:ext>
            </a:extLst>
          </p:cNvPr>
          <p:cNvSpPr/>
          <p:nvPr/>
        </p:nvSpPr>
        <p:spPr>
          <a:xfrm>
            <a:off x="5917518" y="2280065"/>
            <a:ext cx="921393" cy="901285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640D59A-6A0E-4357-95EE-717DEE2842D1}"/>
              </a:ext>
            </a:extLst>
          </p:cNvPr>
          <p:cNvSpPr txBox="1"/>
          <p:nvPr/>
        </p:nvSpPr>
        <p:spPr>
          <a:xfrm>
            <a:off x="5958869" y="2536998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Hitting</a:t>
            </a:r>
          </a:p>
        </p:txBody>
      </p:sp>
      <p:sp>
        <p:nvSpPr>
          <p:cNvPr id="37" name="Rectangle: Folded Corner 36">
            <a:extLst>
              <a:ext uri="{FF2B5EF4-FFF2-40B4-BE49-F238E27FC236}">
                <a16:creationId xmlns:a16="http://schemas.microsoft.com/office/drawing/2014/main" id="{D8830531-6811-45FE-8431-A3349A0457BE}"/>
              </a:ext>
            </a:extLst>
          </p:cNvPr>
          <p:cNvSpPr/>
          <p:nvPr/>
        </p:nvSpPr>
        <p:spPr>
          <a:xfrm>
            <a:off x="2609889" y="3499267"/>
            <a:ext cx="921393" cy="901285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0DD3BA6-A24B-448B-9C5D-50C726760473}"/>
              </a:ext>
            </a:extLst>
          </p:cNvPr>
          <p:cNvSpPr txBox="1"/>
          <p:nvPr/>
        </p:nvSpPr>
        <p:spPr>
          <a:xfrm>
            <a:off x="2720582" y="3756200"/>
            <a:ext cx="72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Lying</a:t>
            </a:r>
          </a:p>
        </p:txBody>
      </p:sp>
      <p:sp>
        <p:nvSpPr>
          <p:cNvPr id="39" name="Rectangle: Folded Corner 38">
            <a:extLst>
              <a:ext uri="{FF2B5EF4-FFF2-40B4-BE49-F238E27FC236}">
                <a16:creationId xmlns:a16="http://schemas.microsoft.com/office/drawing/2014/main" id="{0E010D2E-E85D-4956-A8F0-875DA2D44B96}"/>
              </a:ext>
            </a:extLst>
          </p:cNvPr>
          <p:cNvSpPr/>
          <p:nvPr/>
        </p:nvSpPr>
        <p:spPr>
          <a:xfrm>
            <a:off x="3689204" y="3499267"/>
            <a:ext cx="921393" cy="901285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E46CC57-6CD9-4195-8239-74331D9358BD}"/>
              </a:ext>
            </a:extLst>
          </p:cNvPr>
          <p:cNvSpPr txBox="1"/>
          <p:nvPr/>
        </p:nvSpPr>
        <p:spPr>
          <a:xfrm>
            <a:off x="3787382" y="3756200"/>
            <a:ext cx="72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Lying</a:t>
            </a:r>
          </a:p>
        </p:txBody>
      </p:sp>
      <p:sp>
        <p:nvSpPr>
          <p:cNvPr id="41" name="Rectangle: Folded Corner 40">
            <a:extLst>
              <a:ext uri="{FF2B5EF4-FFF2-40B4-BE49-F238E27FC236}">
                <a16:creationId xmlns:a16="http://schemas.microsoft.com/office/drawing/2014/main" id="{E212CDAB-FBED-4B51-8A22-5F5B9FB507B7}"/>
              </a:ext>
            </a:extLst>
          </p:cNvPr>
          <p:cNvSpPr/>
          <p:nvPr/>
        </p:nvSpPr>
        <p:spPr>
          <a:xfrm>
            <a:off x="4793607" y="3499267"/>
            <a:ext cx="921393" cy="901285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22DC186-62F2-492C-92A5-3BA5355CE930}"/>
              </a:ext>
            </a:extLst>
          </p:cNvPr>
          <p:cNvSpPr txBox="1"/>
          <p:nvPr/>
        </p:nvSpPr>
        <p:spPr>
          <a:xfrm>
            <a:off x="4895889" y="3756200"/>
            <a:ext cx="727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Lying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Cover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ction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ontent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17692</TotalTime>
  <Words>797</Words>
  <Application>Microsoft Office PowerPoint</Application>
  <PresentationFormat>On-screen Show (16:9)</PresentationFormat>
  <Paragraphs>139</Paragraphs>
  <Slides>23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Verdana</vt:lpstr>
      <vt:lpstr>Cover Master</vt:lpstr>
      <vt:lpstr>Section Master</vt:lpstr>
      <vt:lpstr>Content Master</vt:lpstr>
      <vt:lpstr>Meeting 5 Helping Children and Youth Learn to Manage Their Behaviors  </vt:lpstr>
      <vt:lpstr> 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Research Foundation of SUNY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Graff-Baker, Beth (CDHS)</dc:creator>
  <cp:lastModifiedBy>Sobelman, Helene (OCFS)</cp:lastModifiedBy>
  <cp:revision>352</cp:revision>
  <cp:lastPrinted>2020-02-03T17:20:31Z</cp:lastPrinted>
  <dcterms:created xsi:type="dcterms:W3CDTF">2005-09-23T17:08:04Z</dcterms:created>
  <dcterms:modified xsi:type="dcterms:W3CDTF">2020-02-18T21:37:58Z</dcterms:modified>
</cp:coreProperties>
</file>